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0.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9" r:id="rId3"/>
    <p:sldMasterId id="2147483723" r:id="rId4"/>
    <p:sldMasterId id="2147483741" r:id="rId5"/>
    <p:sldMasterId id="2147483770" r:id="rId6"/>
    <p:sldMasterId id="2147483793" r:id="rId7"/>
    <p:sldMasterId id="2147483801" r:id="rId8"/>
    <p:sldMasterId id="2147483812" r:id="rId9"/>
    <p:sldMasterId id="2147483824" r:id="rId10"/>
    <p:sldMasterId id="2147483847" r:id="rId11"/>
  </p:sldMasterIdLst>
  <p:notesMasterIdLst>
    <p:notesMasterId r:id="rId94"/>
  </p:notesMasterIdLst>
  <p:sldIdLst>
    <p:sldId id="256" r:id="rId12"/>
    <p:sldId id="257" r:id="rId13"/>
    <p:sldId id="358" r:id="rId14"/>
    <p:sldId id="357" r:id="rId15"/>
    <p:sldId id="365" r:id="rId16"/>
    <p:sldId id="274" r:id="rId17"/>
    <p:sldId id="279" r:id="rId18"/>
    <p:sldId id="276" r:id="rId19"/>
    <p:sldId id="278" r:id="rId20"/>
    <p:sldId id="280" r:id="rId21"/>
    <p:sldId id="275" r:id="rId22"/>
    <p:sldId id="290" r:id="rId23"/>
    <p:sldId id="286" r:id="rId24"/>
    <p:sldId id="287" r:id="rId25"/>
    <p:sldId id="288" r:id="rId26"/>
    <p:sldId id="289" r:id="rId27"/>
    <p:sldId id="291" r:id="rId28"/>
    <p:sldId id="292" r:id="rId29"/>
    <p:sldId id="281" r:id="rId30"/>
    <p:sldId id="284" r:id="rId31"/>
    <p:sldId id="285" r:id="rId32"/>
    <p:sldId id="293" r:id="rId33"/>
    <p:sldId id="294" r:id="rId34"/>
    <p:sldId id="282" r:id="rId35"/>
    <p:sldId id="277" r:id="rId36"/>
    <p:sldId id="296" r:id="rId37"/>
    <p:sldId id="302" r:id="rId38"/>
    <p:sldId id="300" r:id="rId39"/>
    <p:sldId id="297" r:id="rId40"/>
    <p:sldId id="298" r:id="rId41"/>
    <p:sldId id="299" r:id="rId42"/>
    <p:sldId id="301" r:id="rId43"/>
    <p:sldId id="364" r:id="rId44"/>
    <p:sldId id="303" r:id="rId45"/>
    <p:sldId id="305" r:id="rId46"/>
    <p:sldId id="304" r:id="rId47"/>
    <p:sldId id="306" r:id="rId48"/>
    <p:sldId id="308" r:id="rId49"/>
    <p:sldId id="309" r:id="rId50"/>
    <p:sldId id="307" r:id="rId51"/>
    <p:sldId id="311" r:id="rId52"/>
    <p:sldId id="312" r:id="rId53"/>
    <p:sldId id="310" r:id="rId54"/>
    <p:sldId id="313" r:id="rId55"/>
    <p:sldId id="317" r:id="rId56"/>
    <p:sldId id="315" r:id="rId57"/>
    <p:sldId id="316" r:id="rId58"/>
    <p:sldId id="318" r:id="rId59"/>
    <p:sldId id="319" r:id="rId60"/>
    <p:sldId id="321" r:id="rId61"/>
    <p:sldId id="322" r:id="rId62"/>
    <p:sldId id="323" r:id="rId63"/>
    <p:sldId id="320" r:id="rId64"/>
    <p:sldId id="326" r:id="rId65"/>
    <p:sldId id="327" r:id="rId66"/>
    <p:sldId id="328" r:id="rId67"/>
    <p:sldId id="329" r:id="rId68"/>
    <p:sldId id="330" r:id="rId69"/>
    <p:sldId id="331" r:id="rId70"/>
    <p:sldId id="261" r:id="rId71"/>
    <p:sldId id="332" r:id="rId72"/>
    <p:sldId id="333" r:id="rId73"/>
    <p:sldId id="262" r:id="rId74"/>
    <p:sldId id="334" r:id="rId75"/>
    <p:sldId id="335" r:id="rId76"/>
    <p:sldId id="336" r:id="rId77"/>
    <p:sldId id="265" r:id="rId78"/>
    <p:sldId id="342" r:id="rId79"/>
    <p:sldId id="338" r:id="rId80"/>
    <p:sldId id="339" r:id="rId81"/>
    <p:sldId id="350" r:id="rId82"/>
    <p:sldId id="351" r:id="rId83"/>
    <p:sldId id="352" r:id="rId84"/>
    <p:sldId id="353" r:id="rId85"/>
    <p:sldId id="349" r:id="rId86"/>
    <p:sldId id="340" r:id="rId87"/>
    <p:sldId id="345" r:id="rId88"/>
    <p:sldId id="341" r:id="rId89"/>
    <p:sldId id="344" r:id="rId90"/>
    <p:sldId id="343" r:id="rId91"/>
    <p:sldId id="359" r:id="rId92"/>
    <p:sldId id="355" r:id="rId9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2" autoAdjust="0"/>
    <p:restoredTop sz="94620" autoAdjust="0"/>
  </p:normalViewPr>
  <p:slideViewPr>
    <p:cSldViewPr snapToGrid="0">
      <p:cViewPr varScale="1">
        <p:scale>
          <a:sx n="92" d="100"/>
          <a:sy n="92" d="100"/>
        </p:scale>
        <p:origin x="85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743C9-C918-4766-9B73-683F23DECBC9}" type="datetimeFigureOut">
              <a:rPr lang="ru-RU" smtClean="0"/>
              <a:t>15.09.2016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6CDDE-B510-49A0-B80B-2156EDE8560B}" type="slidenum">
              <a:rPr lang="ru-RU" smtClean="0"/>
              <a:t>‹#›</a:t>
            </a:fld>
            <a:endParaRPr lang="ru-RU"/>
          </a:p>
        </p:txBody>
      </p:sp>
    </p:spTree>
    <p:extLst>
      <p:ext uri="{BB962C8B-B14F-4D97-AF65-F5344CB8AC3E}">
        <p14:creationId xmlns:p14="http://schemas.microsoft.com/office/powerpoint/2010/main" val="74689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9/15/2016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56548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&lt;build slide&gt;</a:t>
            </a:r>
          </a:p>
          <a:p>
            <a:r>
              <a:rPr lang="en-US" dirty="0">
                <a:solidFill>
                  <a:schemeClr val="tx1"/>
                </a:solidFill>
              </a:rPr>
              <a:t>All first party services are </a:t>
            </a:r>
            <a:r>
              <a:rPr lang="en-US" dirty="0" err="1">
                <a:solidFill>
                  <a:schemeClr val="tx1"/>
                </a:solidFill>
              </a:rPr>
              <a:t>stateful</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1361FE-B09D-41B4-BAF9-BD4AE766538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9/15/2016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0684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halo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0452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a:t>
            </a:r>
            <a:r>
              <a:rPr lang="en-US" baseline="0" dirty="0"/>
              <a:t> set != AZs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161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9/15/2016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9286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864B30-0336-4240-8F03-978A80658E64}" type="datetime1">
              <a:rPr lang="en-US" smtClean="0">
                <a:solidFill>
                  <a:prstClr val="black"/>
                </a:solidFill>
              </a:rPr>
              <a:pPr/>
              <a:t>9/15/2016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6870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Mesos now provides more</a:t>
            </a:r>
            <a:r>
              <a:rPr lang="en-US" baseline="0" dirty="0"/>
              <a:t> advanced scheduling as well as fault tolerance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But now it’s getting really complicated to configure</a:t>
            </a:r>
            <a:r>
              <a:rPr lang="en-US" baseline="0" dirty="0"/>
              <a:t> my environment: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Docker CLI</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Docker Machine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Docker Host with Docker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Docker containers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Apache Mesos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Docker Swarm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 diagram doesn’t even include the required registry and multiple masters with Apache Zookeeper that you would use in production, we’re also ignoring the need to monitor what is happening – more on monitoring soon)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896140B-C0E6-4121-94C9-48DD233A86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366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Stack and Azure provides the foundations</a:t>
            </a:r>
          </a:p>
          <a:p>
            <a:endParaRPr lang="en-US" baseline="0" dirty="0"/>
          </a:p>
          <a:p>
            <a:r>
              <a:rPr lang="en-US" baseline="0" dirty="0"/>
              <a:t>VMs provide the initial unit of computation for management purposes</a:t>
            </a:r>
          </a:p>
          <a:p>
            <a:endParaRPr lang="en-US" baseline="0" dirty="0"/>
          </a:p>
          <a:p>
            <a:r>
              <a:rPr lang="en-US" baseline="0" dirty="0"/>
              <a:t>Windows Server and Linux provide the OS for those VMs and allow BYO management software</a:t>
            </a:r>
          </a:p>
          <a:p>
            <a:endParaRPr lang="en-US" baseline="0" dirty="0"/>
          </a:p>
          <a:p>
            <a:r>
              <a:rPr lang="en-US" baseline="0" dirty="0"/>
              <a:t>Today we offer containers, managed by Docker compatible Container tooling</a:t>
            </a:r>
          </a:p>
          <a:p>
            <a:endParaRPr lang="en-US" baseline="0" dirty="0"/>
          </a:p>
          <a:p>
            <a:r>
              <a:rPr lang="en-US" baseline="0" dirty="0"/>
              <a:t>The infrastructure is hand crafted using ARM templates</a:t>
            </a:r>
          </a:p>
          <a:p>
            <a:endParaRPr lang="en-US" baseline="0" dirty="0"/>
          </a:p>
          <a:p>
            <a:r>
              <a:rPr lang="en-US" baseline="0" dirty="0"/>
              <a:t>Azure Container Services will ease the management of 1</a:t>
            </a:r>
            <a:r>
              <a:rPr lang="en-US" baseline="30000" dirty="0"/>
              <a:t>st</a:t>
            </a:r>
            <a:r>
              <a:rPr lang="en-US" baseline="0" dirty="0"/>
              <a:t> and 3</a:t>
            </a:r>
            <a:r>
              <a:rPr lang="en-US" baseline="30000" dirty="0"/>
              <a:t>rd</a:t>
            </a:r>
            <a:r>
              <a:rPr lang="en-US" baseline="0" dirty="0"/>
              <a:t> party container technologies</a:t>
            </a:r>
          </a:p>
          <a:p>
            <a:endParaRPr lang="en-US" baseline="0" dirty="0"/>
          </a:p>
          <a:p>
            <a:r>
              <a:rPr lang="en-US" baseline="0" dirty="0"/>
              <a:t>We are taking a layered approach to providing these services</a:t>
            </a:r>
            <a:endParaRPr lang="en-US" dirty="0"/>
          </a:p>
        </p:txBody>
      </p:sp>
      <p:sp>
        <p:nvSpPr>
          <p:cNvPr id="4" name="Slide Number Placeholder 3"/>
          <p:cNvSpPr>
            <a:spLocks noGrp="1"/>
          </p:cNvSpPr>
          <p:nvPr>
            <p:ph type="sldNum" sz="quarter" idx="10"/>
          </p:nvPr>
        </p:nvSpPr>
        <p:spPr/>
        <p:txBody>
          <a:bodyPr/>
          <a:lstStyle/>
          <a:p>
            <a:fld id="{1D805A5C-A1C8-4F96-867F-EDC5D95A2DFC}" type="slidenum">
              <a:rPr lang="en-US" smtClean="0"/>
              <a:t>24</a:t>
            </a:fld>
            <a:endParaRPr lang="en-US"/>
          </a:p>
        </p:txBody>
      </p:sp>
    </p:spTree>
    <p:extLst>
      <p:ext uri="{BB962C8B-B14F-4D97-AF65-F5344CB8AC3E}">
        <p14:creationId xmlns:p14="http://schemas.microsoft.com/office/powerpoint/2010/main" val="326066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9/15/2016 11:56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78694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in hybrid scenarios – supporting azure stack</a:t>
            </a:r>
          </a:p>
          <a:p>
            <a:r>
              <a:rPr lang="en-US" dirty="0"/>
              <a:t>Easy to get started, tutorials to create</a:t>
            </a:r>
            <a:r>
              <a:rPr lang="en-US" baseline="0" dirty="0"/>
              <a:t> simple apps in visual studio</a:t>
            </a:r>
          </a:p>
          <a:p>
            <a:r>
              <a:rPr lang="en-US" baseline="0" dirty="0"/>
              <a:t>Phenomenal growth – heavy enterprise adoption.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743A852-D8C4-4D5E-A2D9-01969CDD36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99182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9/15/2016 11:56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812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&lt;build</a:t>
            </a:r>
            <a:r>
              <a:rPr lang="en-US" baseline="0" dirty="0"/>
              <a:t> slide&gt;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4E19FBE-B100-43AF-ACCC-61DE4168344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9/15/2016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4288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6.xml"/><Relationship Id="rId4" Type="http://schemas.openxmlformats.org/officeDocument/2006/relationships/image" Target="../media/image7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0.png"/><Relationship Id="rId51" Type="http://schemas.openxmlformats.org/officeDocument/2006/relationships/image" Target="../media/image5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Master" Target="../slideMasters/slideMaster5.xml"/><Relationship Id="rId5" Type="http://schemas.openxmlformats.org/officeDocument/2006/relationships/image" Target="../media/image72.png"/><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15.09.2016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2047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15.09.2016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14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3886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5645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990704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26502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1256117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191738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114650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0496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639411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651883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15.09.2016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5836417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157676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4565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0194054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4771745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89642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896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defTabSz="914367">
              <a:defRPr/>
            </a:pPr>
            <a:r>
              <a:rPr lang="en-US" sz="1765"/>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367"/>
            <a:fld id="{675909FA-3F91-0646-A6A8-60C236B90508}" type="slidenum">
              <a:rPr lang="en-US" sz="1765" smtClean="0"/>
              <a:pPr defTabSz="914367"/>
              <a:t>‹#›</a:t>
            </a:fld>
            <a:endParaRPr lang="en-US" sz="1765"/>
          </a:p>
        </p:txBody>
      </p:sp>
    </p:spTree>
    <p:extLst>
      <p:ext uri="{BB962C8B-B14F-4D97-AF65-F5344CB8AC3E}">
        <p14:creationId xmlns:p14="http://schemas.microsoft.com/office/powerpoint/2010/main" val="18323420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76550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t="8412" r="12956" b="18029"/>
          <a:stretch/>
        </p:blipFill>
        <p:spPr>
          <a:xfrm>
            <a:off x="0" y="0"/>
            <a:ext cx="12192000" cy="6858000"/>
          </a:xfrm>
          <a:prstGeom prst="rect">
            <a:avLst/>
          </a:prstGeom>
          <a:noFill/>
          <a:ln>
            <a:noFill/>
          </a:ln>
        </p:spPr>
      </p:pic>
      <p:sp>
        <p:nvSpPr>
          <p:cNvPr id="20" name="Rectangle 19"/>
          <p:cNvSpPr/>
          <p:nvPr userDrawn="1"/>
        </p:nvSpPr>
        <p:spPr bwMode="gray">
          <a:xfrm>
            <a:off x="269239" y="2084172"/>
            <a:ext cx="7171399"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
        <p:nvSpPr>
          <p:cNvPr id="8" name="Rectangle 7"/>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6077682"/>
            <a:ext cx="1522404" cy="326167"/>
          </a:xfrm>
          <a:prstGeom prst="rect">
            <a:avLst/>
          </a:prstGeom>
        </p:spPr>
      </p:pic>
    </p:spTree>
    <p:extLst>
      <p:ext uri="{BB962C8B-B14F-4D97-AF65-F5344CB8AC3E}">
        <p14:creationId xmlns:p14="http://schemas.microsoft.com/office/powerpoint/2010/main" val="858588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t="13363" b="2344"/>
          <a:stretch/>
        </p:blipFill>
        <p:spPr bwMode="auto">
          <a:xfrm>
            <a:off x="0" y="0"/>
            <a:ext cx="12222911"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0"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63517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0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t="25887" r="42941" b="25887"/>
          <a:stretch/>
        </p:blipFill>
        <p:spPr bwMode="auto">
          <a:xfrm>
            <a:off x="0" y="0"/>
            <a:ext cx="12192000"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lt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4"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1315924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2939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2237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950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4541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2193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8707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69990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87853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0484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zureCon Title Slide">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p:nvSpPr>
        <p:spPr>
          <a:xfrm>
            <a:off x="10263456" y="291068"/>
            <a:ext cx="1659306" cy="615609"/>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AzureCon</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47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69183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6602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356423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4463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9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83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27494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8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pPr defTabSz="914192"/>
              <a:t>‹#›</a:t>
            </a:fld>
            <a:endParaRPr lang="en-US"/>
          </a:p>
        </p:txBody>
      </p:sp>
    </p:spTree>
    <p:extLst>
      <p:ext uri="{BB962C8B-B14F-4D97-AF65-F5344CB8AC3E}">
        <p14:creationId xmlns:p14="http://schemas.microsoft.com/office/powerpoint/2010/main" val="41947721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p:nvGrpSpPr>
              <p:grpSpPr>
                <a:xfrm>
                  <a:off x="10757536" y="1170330"/>
                  <a:ext cx="1249535" cy="2996155"/>
                  <a:chOff x="10729741" y="1170330"/>
                  <a:chExt cx="1249535" cy="2996155"/>
                </a:xfrm>
              </p:grpSpPr>
              <p:grpSp>
                <p:nvGrpSpPr>
                  <p:cNvPr id="7" name="Group 6"/>
                  <p:cNvGrpSpPr/>
                  <p:nvPr/>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27184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6784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9557209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399289"/>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2880302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2187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112360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2874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88920"/>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21362926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6"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0293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02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2" y="1219200"/>
            <a:ext cx="10972800" cy="4876800"/>
          </a:xfrm>
          <a:noFill/>
        </p:spPr>
        <p:txBody>
          <a:bodyPr lIns="182880" tIns="91440" rIns="91440" bIns="91440">
            <a:normAutofit/>
          </a:bodyPr>
          <a:lstStyle>
            <a:lvl1pPr marL="304815" indent="-304815">
              <a:lnSpc>
                <a:spcPct val="100000"/>
              </a:lnSpc>
              <a:buFont typeface="Arial" pitchFamily="34" charset="0"/>
              <a:buChar char="•"/>
              <a:defRPr/>
            </a:lvl1pPr>
            <a:lvl2pPr marL="609629" indent="-300580">
              <a:lnSpc>
                <a:spcPct val="100000"/>
              </a:lnSpc>
              <a:buFont typeface="Arial" pitchFamily="34" charset="0"/>
              <a:buChar char="•"/>
              <a:defRPr/>
            </a:lvl2pPr>
            <a:lvl3pPr marL="914444" indent="-304815">
              <a:lnSpc>
                <a:spcPct val="100000"/>
              </a:lnSpc>
              <a:buFont typeface="Arial" pitchFamily="34" charset="0"/>
              <a:buChar char="•"/>
              <a:defRPr/>
            </a:lvl3pPr>
            <a:lvl4pPr marL="1219260" indent="-304815">
              <a:lnSpc>
                <a:spcPct val="100000"/>
              </a:lnSpc>
              <a:buFont typeface="Arial" pitchFamily="34" charset="0"/>
              <a:buChar char="•"/>
              <a:defRPr/>
            </a:lvl4pPr>
            <a:lvl5pPr marL="1524074" indent="-304815">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294399525"/>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7470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3" indent="0">
              <a:buNone/>
              <a:defRPr/>
            </a:lvl3pPr>
            <a:lvl4pPr marL="448203" indent="0">
              <a:buNone/>
              <a:defRPr/>
            </a:lvl4pPr>
            <a:lvl5pPr marL="6723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00745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14411"/>
            <a:fld id="{4DDB3303-8CA1-4953-B3A1-857D4C1F3558}" type="datetimeFigureOut">
              <a:rPr lang="en-US" smtClean="0">
                <a:solidFill>
                  <a:srgbClr val="505050"/>
                </a:solidFill>
              </a:rPr>
              <a:pPr defTabSz="914411"/>
              <a:t>9/15/2016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8C6CA07-8950-4993-974D-20B1B65CD611}"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8179164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6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1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692342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6" y="2084173"/>
            <a:ext cx="9860672" cy="1793104"/>
          </a:xfrm>
        </p:spPr>
        <p:txBody>
          <a:bodyPr/>
          <a:lstStyle>
            <a:lvl1pPr>
              <a:defRPr sz="4706" baseline="0"/>
            </a:lvl1pPr>
          </a:lstStyle>
          <a:p>
            <a:r>
              <a:rPr lang="en-US"/>
              <a:t>Click to edit Master title style</a:t>
            </a:r>
            <a:endParaRPr lang="en-US" dirty="0"/>
          </a:p>
        </p:txBody>
      </p:sp>
    </p:spTree>
    <p:extLst>
      <p:ext uri="{BB962C8B-B14F-4D97-AF65-F5344CB8AC3E}">
        <p14:creationId xmlns:p14="http://schemas.microsoft.com/office/powerpoint/2010/main" val="40527950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04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665" y="6192254"/>
            <a:ext cx="1810335" cy="665747"/>
          </a:xfrm>
          <a:prstGeom prst="rect">
            <a:avLst/>
          </a:prstGeom>
        </p:spPr>
      </p:pic>
    </p:spTree>
    <p:extLst>
      <p:ext uri="{BB962C8B-B14F-4D97-AF65-F5344CB8AC3E}">
        <p14:creationId xmlns:p14="http://schemas.microsoft.com/office/powerpoint/2010/main" val="20967508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4B6B6FD0-A4BE-4EF3-9909-60540253485C}" type="datetimeFigureOut">
              <a:rPr lang="en-US" smtClean="0"/>
              <a:t>9/15/2016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E9936-EA09-4E3B-B6EA-4CAC5F1F3EBC}" type="slidenum">
              <a:rPr lang="en-US" smtClean="0"/>
              <a:t>‹#›</a:t>
            </a:fld>
            <a:endParaRPr lang="en-US"/>
          </a:p>
        </p:txBody>
      </p:sp>
    </p:spTree>
    <p:extLst>
      <p:ext uri="{BB962C8B-B14F-4D97-AF65-F5344CB8AC3E}">
        <p14:creationId xmlns:p14="http://schemas.microsoft.com/office/powerpoint/2010/main" val="12004233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1579780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37107455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5156655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89861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47791348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71597929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64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53677565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01870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6542898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416468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26689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39727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29371343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4647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094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77143288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20604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0926984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9693555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60152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80407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55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1342767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292544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03826502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028744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869660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7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6268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738232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82662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28755417"/>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12576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913880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4098085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9694081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55834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5060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29160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50379032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045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07A0CB5-9F3B-4A6E-8D28-8CAFB542C325}" type="datetimeFigureOut">
              <a:rPr lang="en-GB" smtClean="0"/>
              <a:t>15/09/2016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757C90-C330-4B8A-A128-554A654509F0}" type="slidenum">
              <a:rPr lang="en-GB" smtClean="0"/>
              <a:t>‹#›</a:t>
            </a:fld>
            <a:endParaRPr lang="en-GB"/>
          </a:p>
        </p:txBody>
      </p:sp>
    </p:spTree>
    <p:extLst>
      <p:ext uri="{BB962C8B-B14F-4D97-AF65-F5344CB8AC3E}">
        <p14:creationId xmlns:p14="http://schemas.microsoft.com/office/powerpoint/2010/main" val="23749663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0"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2298608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3510"/>
          </a:xfrm>
        </p:spPr>
        <p:txBody>
          <a:bodyPr/>
          <a:lstStyle>
            <a:lvl1pPr marL="0" indent="0" algn="ctr">
              <a:buNone/>
              <a:defRPr sz="2400"/>
            </a:lvl1pPr>
            <a:lvl2pPr marL="457159" indent="0" algn="ctr">
              <a:buNone/>
              <a:defRPr sz="2000"/>
            </a:lvl2pPr>
            <a:lvl3pPr marL="914320" indent="0" algn="ctr">
              <a:buNone/>
              <a:defRPr sz="1800"/>
            </a:lvl3pPr>
            <a:lvl4pPr marL="1371479" indent="0" algn="ctr">
              <a:buNone/>
              <a:defRPr sz="1600"/>
            </a:lvl4pPr>
            <a:lvl5pPr marL="1828638" indent="0" algn="ctr">
              <a:buNone/>
              <a:defRPr sz="1600"/>
            </a:lvl5pPr>
            <a:lvl6pPr marL="2285798" indent="0" algn="ctr">
              <a:buNone/>
              <a:defRPr sz="1600"/>
            </a:lvl6pPr>
            <a:lvl7pPr marL="2742959" indent="0" algn="ctr">
              <a:buNone/>
              <a:defRPr sz="1600"/>
            </a:lvl7pPr>
            <a:lvl8pPr marL="3200119" indent="0" algn="ctr">
              <a:buNone/>
              <a:defRPr sz="1600"/>
            </a:lvl8pPr>
            <a:lvl9pPr marL="365727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DFFEE262-4013-4546-9886-7BC800338EDD}" type="datetimeFigureOut">
              <a:rPr lang="en-US" smtClean="0"/>
              <a:t>9/15/2016</a:t>
            </a:fld>
            <a:endParaRPr lang="en-US"/>
          </a:p>
        </p:txBody>
      </p:sp>
      <p:sp>
        <p:nvSpPr>
          <p:cNvPr id="5" name="Footer Placeholder 4"/>
          <p:cNvSpPr>
            <a:spLocks noGrp="1"/>
          </p:cNvSpPr>
          <p:nvPr>
            <p:ph type="ftr" sz="quarter" idx="11"/>
          </p:nvPr>
        </p:nvSpPr>
        <p:spPr>
          <a:xfrm>
            <a:off x="4038601" y="6356351"/>
            <a:ext cx="411479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A04A16-89DC-4C20-B874-674182D0B7CB}" type="slidenum">
              <a:rPr lang="en-US" smtClean="0"/>
              <a:t>‹#›</a:t>
            </a:fld>
            <a:endParaRPr lang="en-US"/>
          </a:p>
        </p:txBody>
      </p:sp>
    </p:spTree>
    <p:extLst>
      <p:ext uri="{BB962C8B-B14F-4D97-AF65-F5344CB8AC3E}">
        <p14:creationId xmlns:p14="http://schemas.microsoft.com/office/powerpoint/2010/main" val="144708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15.09.2016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769988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9604784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0282687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6325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813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4911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288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8585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0297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98848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005984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BC6278-CF98-4FA0-B683-E87350CF8B7C}" type="datetimeFigureOut">
              <a:rPr lang="ru-RU" smtClean="0"/>
              <a:t>15.09.2016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1325853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263052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548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6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429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83372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61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419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06533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5751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46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FABC6278-CF98-4FA0-B683-E87350CF8B7C}" type="datetimeFigureOut">
              <a:rPr lang="ru-RU" smtClean="0"/>
              <a:t>15.09.2016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80317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432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6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6514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8528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750808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991308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9632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Slide Photo_Option">
    <p:bg>
      <p:bgPr>
        <a:solidFill>
          <a:srgbClr val="0078D7"/>
        </a:solid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587774"/>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406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6A25A5-5675-4E20-A730-77E41B10B7CC}" type="datetimeFigureOut">
              <a:rPr lang="en-US" smtClean="0"/>
              <a:t>9/15/2016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109C24-902F-4340-89D6-57ACCD0865DB}" type="slidenum">
              <a:rPr lang="en-US" smtClean="0"/>
              <a:t>‹#›</a:t>
            </a:fld>
            <a:endParaRPr lang="en-US"/>
          </a:p>
        </p:txBody>
      </p:sp>
    </p:spTree>
    <p:extLst>
      <p:ext uri="{BB962C8B-B14F-4D97-AF65-F5344CB8AC3E}">
        <p14:creationId xmlns:p14="http://schemas.microsoft.com/office/powerpoint/2010/main" val="2152927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FABC6278-CF98-4FA0-B683-E87350CF8B7C}" type="datetimeFigureOut">
              <a:rPr lang="ru-RU" smtClean="0"/>
              <a:t>15.09.2016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4177049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3317440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46766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003923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103170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315621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96042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1604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023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11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2821721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FABC6278-CF98-4FA0-B683-E87350CF8B7C}" type="datetimeFigureOut">
              <a:rPr lang="ru-RU" smtClean="0"/>
              <a:t>15.09.2016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7431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175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394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0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125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875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085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630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613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952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637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C6278-CF98-4FA0-B683-E87350CF8B7C}" type="datetimeFigureOut">
              <a:rPr lang="ru-RU" smtClean="0"/>
              <a:t>15.09.2016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8285866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4535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28693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7006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48166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41704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3721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08736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4360395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 typeface="Arial" pitchFamily="34" charset="0"/>
              <a:buNone/>
              <a:tabLst/>
              <a:defRPr/>
            </a:pPr>
            <a:r>
              <a:rPr lang="en-US"/>
              <a:t>Click to edit Master text styles</a:t>
            </a:r>
          </a:p>
        </p:txBody>
      </p:sp>
    </p:spTree>
    <p:extLst>
      <p:ext uri="{BB962C8B-B14F-4D97-AF65-F5344CB8AC3E}">
        <p14:creationId xmlns:p14="http://schemas.microsoft.com/office/powerpoint/2010/main" val="1198780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406697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15.09.2016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6744967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259335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187430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81" indent="-23650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77" indent="-33608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0291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667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7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8644193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1974981"/>
            <a:ext cx="8871457" cy="2387600"/>
          </a:xfrm>
        </p:spPr>
        <p:txBody>
          <a:bodyPr anchor="ctr">
            <a:noAutofit/>
          </a:bodyPr>
          <a:lstStyle>
            <a:lvl1pPr algn="l">
              <a:defRPr sz="9596"/>
            </a:lvl1pPr>
          </a:lstStyle>
          <a:p>
            <a:r>
              <a:rPr lang="en-US" dirty="0"/>
              <a:t>Title of the talk goes here</a:t>
            </a:r>
          </a:p>
        </p:txBody>
      </p:sp>
      <p:sp>
        <p:nvSpPr>
          <p:cNvPr id="3" name="Subtitle 2"/>
          <p:cNvSpPr>
            <a:spLocks noGrp="1"/>
          </p:cNvSpPr>
          <p:nvPr>
            <p:ph type="subTitle" idx="1" hasCustomPrompt="1"/>
          </p:nvPr>
        </p:nvSpPr>
        <p:spPr>
          <a:xfrm>
            <a:off x="606177" y="5115699"/>
            <a:ext cx="8871457" cy="1297459"/>
          </a:xfrm>
        </p:spPr>
        <p:txBody>
          <a:bodyPr>
            <a:noAutofit/>
          </a:bodyPr>
          <a:lstStyle>
            <a:lvl1pPr marL="0" indent="0" algn="l">
              <a:buNone/>
              <a:defRPr sz="2000">
                <a:solidFill>
                  <a:srgbClr val="00B0F0"/>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9544466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8606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5685">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solidFill>
                  <a:schemeClr val="bg1"/>
                </a:solidFill>
                <a:latin typeface="+mn-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91595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494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15.09.2016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236427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9715417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773963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0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455133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6041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0046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981901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504157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73621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0119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5" Type="http://schemas.openxmlformats.org/officeDocument/2006/relationships/slideLayout" Target="../slideLayouts/slideLayout193.xml"/><Relationship Id="rId10" Type="http://schemas.openxmlformats.org/officeDocument/2006/relationships/theme" Target="../theme/theme11.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1.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1.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1.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theme" Target="../theme/theme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theme" Target="../theme/theme8.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9.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C6278-CF98-4FA0-B683-E87350CF8B7C}" type="datetimeFigureOut">
              <a:rPr lang="ru-RU" smtClean="0"/>
              <a:t>15.09.2016</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F6468-C320-4D85-BD95-08A9A798228E}" type="slidenum">
              <a:rPr lang="ru-RU" smtClean="0"/>
              <a:t>‹#›</a:t>
            </a:fld>
            <a:endParaRPr lang="ru-RU"/>
          </a:p>
        </p:txBody>
      </p:sp>
    </p:spTree>
    <p:extLst>
      <p:ext uri="{BB962C8B-B14F-4D97-AF65-F5344CB8AC3E}">
        <p14:creationId xmlns:p14="http://schemas.microsoft.com/office/powerpoint/2010/main" val="2132295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840549628"/>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49817375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2" r:id="rId4"/>
    <p:sldLayoutId id="2147483853" r:id="rId5"/>
    <p:sldLayoutId id="2147483854" r:id="rId6"/>
    <p:sldLayoutId id="2147483855" r:id="rId7"/>
    <p:sldLayoutId id="2147483856" r:id="rId8"/>
    <p:sldLayoutId id="2147483857" r:id="rId9"/>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90369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3953521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914072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98454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9080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75620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19"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9"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11"/>
            <a:fld id="{27258FFF-F925-446B-8502-81C933981705}" type="slidenum">
              <a:rPr lang="ru-RU" smtClean="0">
                <a:gradFill>
                  <a:gsLst>
                    <a:gs pos="2239">
                      <a:srgbClr val="505050"/>
                    </a:gs>
                    <a:gs pos="11940">
                      <a:srgbClr val="505050"/>
                    </a:gs>
                  </a:gsLst>
                  <a:lin ang="5400000" scaled="0"/>
                </a:gradFill>
              </a:rPr>
              <a:pPr defTabSz="914411"/>
              <a:t>‹#›</a:t>
            </a:fld>
            <a:endParaRPr lang="ru-RU"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446030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Lst>
  <p:transition>
    <p:fade/>
  </p:transition>
  <p:hf sldNum="0" hdr="0" dt="0"/>
  <p:txStyles>
    <p:titleStyle>
      <a:lvl1pPr algn="l" defTabSz="914419"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5" marR="0" indent="-336165" algn="l" defTabSz="914419"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5" marR="0" indent="-236559"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8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9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0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53"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6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7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85"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9" rtl="0" eaLnBrk="1" latinLnBrk="0" hangingPunct="1">
        <a:defRPr sz="1765" kern="1200">
          <a:solidFill>
            <a:schemeClr val="tx1"/>
          </a:solidFill>
          <a:latin typeface="+mn-lt"/>
          <a:ea typeface="+mn-ea"/>
          <a:cs typeface="+mn-cs"/>
        </a:defRPr>
      </a:lvl1pPr>
      <a:lvl2pPr marL="457210" algn="l" defTabSz="914419" rtl="0" eaLnBrk="1" latinLnBrk="0" hangingPunct="1">
        <a:defRPr sz="1765" kern="1200">
          <a:solidFill>
            <a:schemeClr val="tx1"/>
          </a:solidFill>
          <a:latin typeface="+mn-lt"/>
          <a:ea typeface="+mn-ea"/>
          <a:cs typeface="+mn-cs"/>
        </a:defRPr>
      </a:lvl2pPr>
      <a:lvl3pPr marL="914419" algn="l" defTabSz="914419" rtl="0" eaLnBrk="1" latinLnBrk="0" hangingPunct="1">
        <a:defRPr sz="1765" kern="1200">
          <a:solidFill>
            <a:schemeClr val="tx1"/>
          </a:solidFill>
          <a:latin typeface="+mn-lt"/>
          <a:ea typeface="+mn-ea"/>
          <a:cs typeface="+mn-cs"/>
        </a:defRPr>
      </a:lvl3pPr>
      <a:lvl4pPr marL="1371630" algn="l" defTabSz="914419" rtl="0" eaLnBrk="1" latinLnBrk="0" hangingPunct="1">
        <a:defRPr sz="1765" kern="1200">
          <a:solidFill>
            <a:schemeClr val="tx1"/>
          </a:solidFill>
          <a:latin typeface="+mn-lt"/>
          <a:ea typeface="+mn-ea"/>
          <a:cs typeface="+mn-cs"/>
        </a:defRPr>
      </a:lvl4pPr>
      <a:lvl5pPr marL="1828838" algn="l" defTabSz="914419" rtl="0" eaLnBrk="1" latinLnBrk="0" hangingPunct="1">
        <a:defRPr sz="1765" kern="1200">
          <a:solidFill>
            <a:schemeClr val="tx1"/>
          </a:solidFill>
          <a:latin typeface="+mn-lt"/>
          <a:ea typeface="+mn-ea"/>
          <a:cs typeface="+mn-cs"/>
        </a:defRPr>
      </a:lvl5pPr>
      <a:lvl6pPr marL="2286050" algn="l" defTabSz="914419" rtl="0" eaLnBrk="1" latinLnBrk="0" hangingPunct="1">
        <a:defRPr sz="1765" kern="1200">
          <a:solidFill>
            <a:schemeClr val="tx1"/>
          </a:solidFill>
          <a:latin typeface="+mn-lt"/>
          <a:ea typeface="+mn-ea"/>
          <a:cs typeface="+mn-cs"/>
        </a:defRPr>
      </a:lvl6pPr>
      <a:lvl7pPr marL="2743259" algn="l" defTabSz="914419" rtl="0" eaLnBrk="1" latinLnBrk="0" hangingPunct="1">
        <a:defRPr sz="1765" kern="1200">
          <a:solidFill>
            <a:schemeClr val="tx1"/>
          </a:solidFill>
          <a:latin typeface="+mn-lt"/>
          <a:ea typeface="+mn-ea"/>
          <a:cs typeface="+mn-cs"/>
        </a:defRPr>
      </a:lvl7pPr>
      <a:lvl8pPr marL="3200469" algn="l" defTabSz="914419" rtl="0" eaLnBrk="1" latinLnBrk="0" hangingPunct="1">
        <a:defRPr sz="1765" kern="1200">
          <a:solidFill>
            <a:schemeClr val="tx1"/>
          </a:solidFill>
          <a:latin typeface="+mn-lt"/>
          <a:ea typeface="+mn-ea"/>
          <a:cs typeface="+mn-cs"/>
        </a:defRPr>
      </a:lvl8pPr>
      <a:lvl9pPr marL="3657681" algn="l" defTabSz="91441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2807628683"/>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dns_prefix.region.cloudapp.azure/"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9.xml"/><Relationship Id="rId7" Type="http://schemas.openxmlformats.org/officeDocument/2006/relationships/image" Target="../media/image107.png"/><Relationship Id="rId2" Type="http://schemas.openxmlformats.org/officeDocument/2006/relationships/slideLayout" Target="../slideLayouts/slideLayout56.xml"/><Relationship Id="rId1" Type="http://schemas.openxmlformats.org/officeDocument/2006/relationships/tags" Target="../tags/tag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29.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5.png"/><Relationship Id="rId2" Type="http://schemas.openxmlformats.org/officeDocument/2006/relationships/slideLayout" Target="../slideLayouts/slideLayout56.xml"/><Relationship Id="rId1" Type="http://schemas.openxmlformats.org/officeDocument/2006/relationships/tags" Target="../tags/tag2.xml"/><Relationship Id="rId6" Type="http://schemas.openxmlformats.org/officeDocument/2006/relationships/image" Target="../media/image108.png"/><Relationship Id="rId5" Type="http://schemas.openxmlformats.org/officeDocument/2006/relationships/image" Target="../media/image109.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hyperlink" Target="http://aka.ms/servicefabric" TargetMode="Externa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1.jpe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4285" y="346110"/>
            <a:ext cx="9144000" cy="2387600"/>
          </a:xfrm>
        </p:spPr>
        <p:txBody>
          <a:bodyPr>
            <a:normAutofit fontScale="90000"/>
          </a:bodyPr>
          <a:lstStyle/>
          <a:p>
            <a:r>
              <a:rPr lang="en-US" dirty="0"/>
              <a:t>Azure Service Fabric</a:t>
            </a:r>
            <a:br>
              <a:rPr lang="en-US" dirty="0"/>
            </a:br>
            <a:r>
              <a:rPr lang="en-US" dirty="0"/>
              <a:t>Container Services </a:t>
            </a:r>
            <a:br>
              <a:rPr lang="en-US" dirty="0"/>
            </a:br>
            <a:r>
              <a:rPr lang="en-US" dirty="0"/>
              <a:t>High Availability Services </a:t>
            </a:r>
            <a:endParaRPr lang="ru-RU" dirty="0"/>
          </a:p>
        </p:txBody>
      </p:sp>
      <p:sp>
        <p:nvSpPr>
          <p:cNvPr id="3" name="Subtitle 2"/>
          <p:cNvSpPr>
            <a:spLocks noGrp="1"/>
          </p:cNvSpPr>
          <p:nvPr>
            <p:ph type="subTitle" idx="1"/>
          </p:nvPr>
        </p:nvSpPr>
        <p:spPr/>
        <p:txBody>
          <a:bodyPr/>
          <a:lstStyle/>
          <a:p>
            <a:r>
              <a:rPr lang="en-US" dirty="0"/>
              <a:t>Alexey Bokov</a:t>
            </a:r>
          </a:p>
          <a:p>
            <a:r>
              <a:rPr lang="en-US" dirty="0"/>
              <a:t>Technical Evangelist, Microsoft</a:t>
            </a:r>
          </a:p>
          <a:p>
            <a:r>
              <a:rPr lang="en-US" dirty="0"/>
              <a:t>September 2016</a:t>
            </a:r>
            <a:endParaRPr lang="ru-RU" dirty="0"/>
          </a:p>
        </p:txBody>
      </p:sp>
    </p:spTree>
    <p:extLst>
      <p:ext uri="{BB962C8B-B14F-4D97-AF65-F5344CB8AC3E}">
        <p14:creationId xmlns:p14="http://schemas.microsoft.com/office/powerpoint/2010/main" val="115186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 r="32747" b="32621"/>
          <a:stretch/>
        </p:blipFill>
        <p:spPr>
          <a:xfrm>
            <a:off x="86579" y="345770"/>
            <a:ext cx="9175833" cy="4104978"/>
          </a:xfrm>
          <a:prstGeom prst="rect">
            <a:avLst/>
          </a:prstGeom>
        </p:spPr>
      </p:pic>
      <p:sp>
        <p:nvSpPr>
          <p:cNvPr id="2" name="TextBox 1"/>
          <p:cNvSpPr txBox="1"/>
          <p:nvPr/>
        </p:nvSpPr>
        <p:spPr>
          <a:xfrm>
            <a:off x="703891" y="4381225"/>
            <a:ext cx="10222860" cy="2348335"/>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dirty="0"/>
              <a:t>Azure Container Service is all about to provide a container hosting environment.</a:t>
            </a:r>
          </a:p>
          <a:p>
            <a:pPr marL="285750" indent="-285750">
              <a:lnSpc>
                <a:spcPct val="90000"/>
              </a:lnSpc>
              <a:spcAft>
                <a:spcPts val="600"/>
              </a:spcAft>
              <a:buFont typeface="Arial" panose="020B0604020202020204" pitchFamily="34" charset="0"/>
              <a:buChar char="•"/>
            </a:pPr>
            <a:r>
              <a:rPr lang="en-US" dirty="0"/>
              <a:t>We expose the standard API endpoints for your chosen orchestrator (DC/OS or Docker Swarm). </a:t>
            </a:r>
          </a:p>
          <a:p>
            <a:pPr marL="285750" indent="-285750">
              <a:lnSpc>
                <a:spcPct val="90000"/>
              </a:lnSpc>
              <a:spcAft>
                <a:spcPts val="600"/>
              </a:spcAft>
              <a:buFont typeface="Arial" panose="020B0604020202020204" pitchFamily="34" charset="0"/>
              <a:buChar char="•"/>
            </a:pPr>
            <a:r>
              <a:rPr lang="en-US" dirty="0"/>
              <a:t>By using these endpoints, you can leverage any software that is capable of talking to those endpoints. </a:t>
            </a:r>
          </a:p>
          <a:p>
            <a:pPr marL="285750" indent="-285750">
              <a:lnSpc>
                <a:spcPct val="90000"/>
              </a:lnSpc>
              <a:spcAft>
                <a:spcPts val="600"/>
              </a:spcAft>
              <a:buFont typeface="Arial" panose="020B0604020202020204" pitchFamily="34" charset="0"/>
              <a:buChar char="•"/>
            </a:pPr>
            <a:r>
              <a:rPr lang="en-US" dirty="0"/>
              <a:t>For Docker Swarm endpoint, you might choose to use the Docker command-line interface (CLI). </a:t>
            </a:r>
          </a:p>
          <a:p>
            <a:pPr marL="285750" indent="-285750">
              <a:lnSpc>
                <a:spcPct val="90000"/>
              </a:lnSpc>
              <a:spcAft>
                <a:spcPts val="600"/>
              </a:spcAft>
              <a:buFont typeface="Arial" panose="020B0604020202020204" pitchFamily="34" charset="0"/>
              <a:buChar char="•"/>
            </a:pPr>
            <a:r>
              <a:rPr lang="en-US" dirty="0"/>
              <a:t>For DC/OS (use Apache </a:t>
            </a:r>
            <a:r>
              <a:rPr lang="en-US" dirty="0" err="1"/>
              <a:t>Mesos</a:t>
            </a:r>
            <a:r>
              <a:rPr lang="en-US" dirty="0"/>
              <a:t>) , you might choose to use the DCOS CLI.</a:t>
            </a:r>
            <a:endParaRPr lang="ru-RU"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46233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0414" y="1059123"/>
            <a:ext cx="10172426" cy="5157480"/>
          </a:xfrm>
        </p:spPr>
        <p:txBody>
          <a:bodyPr>
            <a:noAutofit/>
          </a:bodyPr>
          <a:lstStyle/>
          <a:p>
            <a:pPr marL="285750" indent="-285750" algn="l">
              <a:buFont typeface="Arial" panose="020B0604020202020204" pitchFamily="34" charset="0"/>
              <a:buChar char="•"/>
            </a:pPr>
            <a:r>
              <a:rPr lang="en-US" sz="2000" dirty="0"/>
              <a:t>Azure Container Service (ACS) is a container hosting environment optimized for Azure. ACS simplifies container-based application development and deployment. Leveraging the best of partner technologies such as Docker, Apache </a:t>
            </a:r>
            <a:r>
              <a:rPr lang="en-US" sz="2000" dirty="0" err="1"/>
              <a:t>Mesos</a:t>
            </a:r>
            <a:r>
              <a:rPr lang="en-US" sz="2000" dirty="0"/>
              <a:t> and open source components of DCOS, we free your teams to focus on application development rather than dev/test and deployment infrastructure.</a:t>
            </a:r>
          </a:p>
          <a:p>
            <a:pPr marL="285750" indent="-285750" algn="l">
              <a:buFont typeface="Arial" panose="020B0604020202020204" pitchFamily="34" charset="0"/>
              <a:buChar char="•"/>
            </a:pPr>
            <a:r>
              <a:rPr lang="en-US" sz="2000" dirty="0"/>
              <a:t>ACS is a free service that clusters Virtual Machines (VMs) into a container service. You only pay for the VMs and associated storage and networking resources consumed.</a:t>
            </a:r>
          </a:p>
          <a:p>
            <a:pPr marL="285750" indent="-285750" algn="l">
              <a:buFont typeface="Arial" panose="020B0604020202020204" pitchFamily="34" charset="0"/>
              <a:buChar char="•"/>
            </a:pPr>
            <a:r>
              <a:rPr lang="en-US" sz="2000" dirty="0"/>
              <a:t> ACS clusters are composed of masters and agents. </a:t>
            </a:r>
          </a:p>
          <a:p>
            <a:pPr marL="742950" lvl="1" indent="-285750" algn="l">
              <a:buFont typeface="Arial" panose="020B0604020202020204" pitchFamily="34" charset="0"/>
              <a:buChar char="•"/>
            </a:pPr>
            <a:r>
              <a:rPr lang="en-US" sz="1600" dirty="0"/>
              <a:t>Masters provide container orchestration and deployment management.</a:t>
            </a:r>
          </a:p>
          <a:p>
            <a:pPr marL="742950" lvl="1" indent="-285750" algn="l">
              <a:buFont typeface="Arial" panose="020B0604020202020204" pitchFamily="34" charset="0"/>
              <a:buChar char="•"/>
            </a:pPr>
            <a:r>
              <a:rPr lang="en-US" sz="1600" dirty="0"/>
              <a:t>Agents provide the computing power for your workload.</a:t>
            </a:r>
          </a:p>
          <a:p>
            <a:pPr marL="285750" indent="-285750" algn="l">
              <a:buFont typeface="Arial" panose="020B0604020202020204" pitchFamily="34" charset="0"/>
              <a:buChar char="•"/>
            </a:pPr>
            <a:r>
              <a:rPr lang="en-US" sz="2000" dirty="0"/>
              <a:t>A single cluster must include a minimum of three virtual machines: one master, one public agent and one private agent. For HA you are recommended to deploy either three or five masters to your ACS cluster. </a:t>
            </a:r>
          </a:p>
          <a:p>
            <a:pPr marL="285750" indent="-285750" algn="l">
              <a:buFont typeface="Arial" panose="020B0604020202020204" pitchFamily="34" charset="0"/>
              <a:buChar char="•"/>
            </a:pPr>
            <a:r>
              <a:rPr lang="en-US" sz="2000" dirty="0"/>
              <a:t>Masters always use D2-size virtual machines, but for agents you can select any size VM</a:t>
            </a:r>
          </a:p>
          <a:p>
            <a:pPr marL="285750" indent="-285750" algn="l">
              <a:buFont typeface="Arial" panose="020B0604020202020204" pitchFamily="34" charset="0"/>
              <a:buChar char="•"/>
            </a:pPr>
            <a:r>
              <a:rPr lang="en-US" sz="2000" dirty="0"/>
              <a:t>All agents in a single ACS cluster must use the same size virtual machine regardless of whether they are designated as public or private. </a:t>
            </a:r>
          </a:p>
          <a:p>
            <a:pPr marL="285750" indent="-285750" algn="l">
              <a:buFont typeface="Arial" panose="020B0604020202020204" pitchFamily="34" charset="0"/>
              <a:buChar char="•"/>
            </a:pPr>
            <a:r>
              <a:rPr lang="en-US" sz="2000" dirty="0"/>
              <a:t>The cost of a single ACS cluster is calculated by summing the price masters and agents.</a:t>
            </a:r>
          </a:p>
          <a:p>
            <a:pPr lvl="0" algn="l">
              <a:lnSpc>
                <a:spcPct val="120000"/>
              </a:lnSpc>
            </a:pPr>
            <a:endParaRPr lang="ru-RU" sz="2000" dirty="0"/>
          </a:p>
        </p:txBody>
      </p:sp>
      <p:sp>
        <p:nvSpPr>
          <p:cNvPr id="4" name="Title 3"/>
          <p:cNvSpPr>
            <a:spLocks noGrp="1"/>
          </p:cNvSpPr>
          <p:nvPr>
            <p:ph type="ctrTitle"/>
          </p:nvPr>
        </p:nvSpPr>
        <p:spPr>
          <a:xfrm>
            <a:off x="2083165" y="98675"/>
            <a:ext cx="7573951" cy="552587"/>
          </a:xfrm>
        </p:spPr>
        <p:txBody>
          <a:bodyPr>
            <a:noAutofit/>
          </a:bodyPr>
          <a:lstStyle/>
          <a:p>
            <a:r>
              <a:rPr lang="en-US" sz="4800" dirty="0"/>
              <a:t>Azure Container Service</a:t>
            </a:r>
            <a:endParaRPr lang="ru-RU" sz="4800" dirty="0"/>
          </a:p>
        </p:txBody>
      </p:sp>
    </p:spTree>
    <p:extLst>
      <p:ext uri="{BB962C8B-B14F-4D97-AF65-F5344CB8AC3E}">
        <p14:creationId xmlns:p14="http://schemas.microsoft.com/office/powerpoint/2010/main" val="206376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0741" y="980183"/>
            <a:ext cx="10172426" cy="5157480"/>
          </a:xfrm>
        </p:spPr>
        <p:txBody>
          <a:bodyPr>
            <a:noAutofit/>
          </a:bodyPr>
          <a:lstStyle/>
          <a:p>
            <a:pPr marL="342900" lvl="0" indent="-342900" algn="l">
              <a:lnSpc>
                <a:spcPct val="120000"/>
              </a:lnSpc>
              <a:buFont typeface="Arial" panose="020B0604020202020204" pitchFamily="34" charset="0"/>
              <a:buChar char="•"/>
            </a:pPr>
            <a:r>
              <a:rPr lang="en-US" sz="2000" dirty="0"/>
              <a:t>At this time ACS does not provide </a:t>
            </a:r>
            <a:r>
              <a:rPr lang="en-US" sz="2000" dirty="0" err="1"/>
              <a:t>autoscaling</a:t>
            </a:r>
            <a:r>
              <a:rPr lang="en-US" sz="2000" dirty="0"/>
              <a:t>, though we are built on VM Scale Sets. In the future you will be able to use the </a:t>
            </a:r>
            <a:r>
              <a:rPr lang="en-US" sz="2000" dirty="0" err="1"/>
              <a:t>autoscale</a:t>
            </a:r>
            <a:r>
              <a:rPr lang="en-US" sz="2000" dirty="0"/>
              <a:t> features of VMSS but we don't currently have a fixed date for this. In the meantime you must manually scale the cluster.</a:t>
            </a:r>
          </a:p>
          <a:p>
            <a:pPr marL="342900" lvl="0" indent="-342900" algn="l">
              <a:lnSpc>
                <a:spcPct val="120000"/>
              </a:lnSpc>
              <a:buFont typeface="Arial" panose="020B0604020202020204" pitchFamily="34" charset="0"/>
              <a:buChar char="•"/>
            </a:pPr>
            <a:r>
              <a:rPr lang="en-US" sz="2000" dirty="0"/>
              <a:t>ACS makes sense with clusters: single VM acting as a Docker host you shouldn't use ACS - using other solutions such as Ubuntu with Docker or </a:t>
            </a:r>
            <a:r>
              <a:rPr lang="en-US" sz="2000" dirty="0" err="1"/>
              <a:t>docker</a:t>
            </a:r>
            <a:r>
              <a:rPr lang="en-US" sz="2000" dirty="0"/>
              <a:t>-machine using the Azure driver.</a:t>
            </a:r>
            <a:br>
              <a:rPr lang="en-US" sz="2000" dirty="0"/>
            </a:br>
            <a:r>
              <a:rPr lang="en-US" sz="2000" dirty="0"/>
              <a:t>ACS is designed for larger use cases in which multiple Docker hosts are present and thus orchestration is necessary.</a:t>
            </a:r>
          </a:p>
          <a:p>
            <a:pPr marL="342900" lvl="0" indent="-342900" algn="l">
              <a:lnSpc>
                <a:spcPct val="120000"/>
              </a:lnSpc>
              <a:buFont typeface="Arial" panose="020B0604020202020204" pitchFamily="34" charset="0"/>
              <a:buChar char="•"/>
            </a:pPr>
            <a:r>
              <a:rPr lang="en-US" sz="2000" dirty="0"/>
              <a:t>ACS creates it's own, self-contained, virtual network. ( you can’t create it inside your existing network currently )</a:t>
            </a:r>
          </a:p>
          <a:p>
            <a:pPr marL="342900" lvl="0" indent="-342900" algn="l">
              <a:lnSpc>
                <a:spcPct val="120000"/>
              </a:lnSpc>
              <a:buFont typeface="Arial" panose="020B0604020202020204" pitchFamily="34" charset="0"/>
              <a:buChar char="•"/>
            </a:pPr>
            <a:r>
              <a:rPr lang="en-US" sz="2000" dirty="0"/>
              <a:t>To change/regen SSH – you need to go to master node</a:t>
            </a:r>
          </a:p>
          <a:p>
            <a:pPr marL="342900" lvl="0" indent="-342900" algn="l">
              <a:lnSpc>
                <a:spcPct val="120000"/>
              </a:lnSpc>
              <a:buFont typeface="Arial" panose="020B0604020202020204" pitchFamily="34" charset="0"/>
              <a:buChar char="•"/>
            </a:pPr>
            <a:r>
              <a:rPr lang="en-US" sz="2000" dirty="0"/>
              <a:t>Currently only Linux, WS2016 is on private preview</a:t>
            </a:r>
          </a:p>
          <a:p>
            <a:pPr marL="342900" lvl="0" indent="-342900" algn="l">
              <a:lnSpc>
                <a:spcPct val="120000"/>
              </a:lnSpc>
              <a:buFont typeface="Arial" panose="020B0604020202020204" pitchFamily="34" charset="0"/>
              <a:buChar char="•"/>
            </a:pPr>
            <a:r>
              <a:rPr lang="en-US" sz="2000" dirty="0"/>
              <a:t>Not possible to run it in PaaS like mode</a:t>
            </a:r>
          </a:p>
          <a:p>
            <a:pPr marL="342900" lvl="0" indent="-342900" algn="l">
              <a:lnSpc>
                <a:spcPct val="120000"/>
              </a:lnSpc>
              <a:buFont typeface="Arial" panose="020B0604020202020204" pitchFamily="34" charset="0"/>
              <a:buChar char="•"/>
            </a:pPr>
            <a:r>
              <a:rPr lang="en-US" sz="2000" dirty="0"/>
              <a:t>Currently only Docker containerization supported, Kubernetes and others </a:t>
            </a:r>
            <a:r>
              <a:rPr lang="en-US" sz="2000" i="1" dirty="0"/>
              <a:t>_</a:t>
            </a:r>
            <a:r>
              <a:rPr lang="en-US" sz="2000" i="1" dirty="0" err="1"/>
              <a:t>may_be_later</a:t>
            </a:r>
            <a:r>
              <a:rPr lang="en-US" sz="2000" i="1" dirty="0"/>
              <a:t>_</a:t>
            </a:r>
            <a:endParaRPr lang="ru-RU" sz="2000" i="1" dirty="0"/>
          </a:p>
        </p:txBody>
      </p:sp>
      <p:sp>
        <p:nvSpPr>
          <p:cNvPr id="4" name="Title 3"/>
          <p:cNvSpPr>
            <a:spLocks noGrp="1"/>
          </p:cNvSpPr>
          <p:nvPr>
            <p:ph type="ctrTitle"/>
          </p:nvPr>
        </p:nvSpPr>
        <p:spPr>
          <a:xfrm>
            <a:off x="1176793" y="98675"/>
            <a:ext cx="8480323" cy="552587"/>
          </a:xfrm>
        </p:spPr>
        <p:txBody>
          <a:bodyPr>
            <a:noAutofit/>
          </a:bodyPr>
          <a:lstStyle/>
          <a:p>
            <a:r>
              <a:rPr lang="en-US" sz="4800" dirty="0"/>
              <a:t>Azure Container Service – FAQ</a:t>
            </a:r>
            <a:endParaRPr lang="ru-RU" sz="4800" dirty="0"/>
          </a:p>
        </p:txBody>
      </p:sp>
    </p:spTree>
    <p:extLst>
      <p:ext uri="{BB962C8B-B14F-4D97-AF65-F5344CB8AC3E}">
        <p14:creationId xmlns:p14="http://schemas.microsoft.com/office/powerpoint/2010/main" val="375695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0875" y="534304"/>
            <a:ext cx="13152474" cy="1071212"/>
          </a:xfrm>
        </p:spPr>
        <p:txBody>
          <a:bodyPr>
            <a:noAutofit/>
          </a:bodyPr>
          <a:lstStyle/>
          <a:p>
            <a:pPr marL="457200" lvl="0" indent="-457200" algn="l">
              <a:lnSpc>
                <a:spcPct val="120000"/>
              </a:lnSpc>
              <a:buFont typeface="+mj-lt"/>
              <a:buAutoNum type="arabicPeriod"/>
            </a:pPr>
            <a:r>
              <a:rPr lang="en-US" sz="2000" dirty="0"/>
              <a:t>Sign in to the Azure portal, select </a:t>
            </a:r>
            <a:r>
              <a:rPr lang="en-US" sz="2000" b="1" dirty="0"/>
              <a:t>New</a:t>
            </a:r>
            <a:r>
              <a:rPr lang="en-US" sz="2000" dirty="0"/>
              <a:t>, and search the Azure Marketplace for  </a:t>
            </a:r>
            <a:r>
              <a:rPr lang="en-US" sz="2000" b="1" dirty="0"/>
              <a:t>Azure Container Service</a:t>
            </a:r>
            <a:endParaRPr lang="en-US" sz="2000" dirty="0"/>
          </a:p>
          <a:p>
            <a:pPr marL="457200" indent="-457200" algn="l">
              <a:buFont typeface="+mj-lt"/>
              <a:buAutoNum type="arabicPeriod"/>
            </a:pPr>
            <a:r>
              <a:rPr lang="en-US" sz="2000" dirty="0"/>
              <a:t>Create and Configure ACS basics: </a:t>
            </a:r>
          </a:p>
          <a:p>
            <a:pPr marL="800100" lvl="1" indent="-342900" algn="l">
              <a:buFont typeface="Arial" panose="020B0604020202020204" pitchFamily="34" charset="0"/>
              <a:buChar char="•"/>
            </a:pPr>
            <a:r>
              <a:rPr lang="en-US" b="1" dirty="0"/>
              <a:t>User name</a:t>
            </a:r>
            <a:r>
              <a:rPr lang="en-US" dirty="0"/>
              <a:t>:  each VM and scale set will use that username</a:t>
            </a:r>
          </a:p>
          <a:p>
            <a:pPr marL="800100" lvl="1" indent="-342900" algn="l">
              <a:buFont typeface="Arial" panose="020B0604020202020204" pitchFamily="34" charset="0"/>
              <a:buChar char="•"/>
            </a:pPr>
            <a:r>
              <a:rPr lang="en-US" b="1" dirty="0"/>
              <a:t>Subscription</a:t>
            </a:r>
            <a:r>
              <a:rPr lang="en-US" dirty="0"/>
              <a:t>: Select an Azure subscription.</a:t>
            </a:r>
          </a:p>
          <a:p>
            <a:pPr marL="800100" lvl="1" indent="-342900" algn="l">
              <a:buFont typeface="Arial" panose="020B0604020202020204" pitchFamily="34" charset="0"/>
              <a:buChar char="•"/>
            </a:pPr>
            <a:r>
              <a:rPr lang="en-US" b="1" dirty="0"/>
              <a:t>Resource group</a:t>
            </a:r>
            <a:r>
              <a:rPr lang="en-US" dirty="0"/>
              <a:t>: Select an existing resource group, or create a new one.</a:t>
            </a:r>
          </a:p>
          <a:p>
            <a:pPr marL="800100" lvl="1" indent="-342900" algn="l">
              <a:buFont typeface="Arial" panose="020B0604020202020204" pitchFamily="34" charset="0"/>
              <a:buChar char="•"/>
            </a:pPr>
            <a:r>
              <a:rPr lang="en-US" b="1" dirty="0"/>
              <a:t>Location</a:t>
            </a:r>
            <a:r>
              <a:rPr lang="en-US" dirty="0"/>
              <a:t>: Select an Azure region for the Azure Container Service deployment.</a:t>
            </a:r>
          </a:p>
          <a:p>
            <a:pPr marL="800100" lvl="1" indent="-342900" algn="l">
              <a:buFont typeface="Arial" panose="020B0604020202020204" pitchFamily="34" charset="0"/>
              <a:buChar char="•"/>
            </a:pPr>
            <a:r>
              <a:rPr lang="en-US" b="1" dirty="0"/>
              <a:t>SSH public key</a:t>
            </a:r>
            <a:endParaRPr lang="en-US" dirty="0"/>
          </a:p>
          <a:p>
            <a:pPr lvl="0" algn="l">
              <a:lnSpc>
                <a:spcPct val="120000"/>
              </a:lnSpc>
            </a:pPr>
            <a:endParaRPr lang="en-US" sz="2000" dirty="0"/>
          </a:p>
          <a:p>
            <a:pPr lvl="0" algn="l">
              <a:lnSpc>
                <a:spcPct val="120000"/>
              </a:lnSpc>
            </a:pPr>
            <a:endParaRPr lang="ru-RU" sz="2000" dirty="0"/>
          </a:p>
        </p:txBody>
      </p:sp>
      <p:sp>
        <p:nvSpPr>
          <p:cNvPr id="4" name="Title 3"/>
          <p:cNvSpPr>
            <a:spLocks noGrp="1"/>
          </p:cNvSpPr>
          <p:nvPr>
            <p:ph type="ctrTitle"/>
          </p:nvPr>
        </p:nvSpPr>
        <p:spPr>
          <a:xfrm>
            <a:off x="2083165" y="98675"/>
            <a:ext cx="7573951" cy="552587"/>
          </a:xfrm>
        </p:spPr>
        <p:txBody>
          <a:bodyPr>
            <a:noAutofit/>
          </a:bodyPr>
          <a:lstStyle/>
          <a:p>
            <a:r>
              <a:rPr lang="en-US" sz="4800" dirty="0"/>
              <a:t>ACS: how to create</a:t>
            </a:r>
            <a:endParaRPr lang="ru-RU" sz="4800" dirty="0"/>
          </a:p>
        </p:txBody>
      </p:sp>
      <p:pic>
        <p:nvPicPr>
          <p:cNvPr id="5" name="Picture 4"/>
          <p:cNvPicPr>
            <a:picLocks noChangeAspect="1"/>
          </p:cNvPicPr>
          <p:nvPr/>
        </p:nvPicPr>
        <p:blipFill>
          <a:blip r:embed="rId2"/>
          <a:stretch>
            <a:fillRect/>
          </a:stretch>
        </p:blipFill>
        <p:spPr>
          <a:xfrm>
            <a:off x="466362" y="3124200"/>
            <a:ext cx="11171345" cy="5573232"/>
          </a:xfrm>
          <a:prstGeom prst="rect">
            <a:avLst/>
          </a:prstGeom>
        </p:spPr>
      </p:pic>
    </p:spTree>
    <p:extLst>
      <p:ext uri="{BB962C8B-B14F-4D97-AF65-F5344CB8AC3E}">
        <p14:creationId xmlns:p14="http://schemas.microsoft.com/office/powerpoint/2010/main" val="265884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619" y="605213"/>
            <a:ext cx="11591375" cy="1117261"/>
          </a:xfrm>
        </p:spPr>
        <p:txBody>
          <a:bodyPr>
            <a:noAutofit/>
          </a:bodyPr>
          <a:lstStyle/>
          <a:p>
            <a:pPr lvl="0" algn="l">
              <a:lnSpc>
                <a:spcPct val="120000"/>
              </a:lnSpc>
            </a:pPr>
            <a:r>
              <a:rPr lang="en-US" sz="2000" dirty="0"/>
              <a:t>You have choice between Docker Swarm and DC/OS ( based on Apache </a:t>
            </a:r>
            <a:r>
              <a:rPr lang="en-US" sz="2000" dirty="0" err="1"/>
              <a:t>Mesos</a:t>
            </a:r>
            <a:r>
              <a:rPr lang="en-US" sz="2000" dirty="0"/>
              <a:t> )</a:t>
            </a:r>
            <a:endParaRPr lang="ru-RU" sz="2000" dirty="0"/>
          </a:p>
        </p:txBody>
      </p:sp>
      <p:sp>
        <p:nvSpPr>
          <p:cNvPr id="4" name="Title 3"/>
          <p:cNvSpPr>
            <a:spLocks noGrp="1"/>
          </p:cNvSpPr>
          <p:nvPr>
            <p:ph type="ctrTitle"/>
          </p:nvPr>
        </p:nvSpPr>
        <p:spPr>
          <a:xfrm>
            <a:off x="2083165" y="98675"/>
            <a:ext cx="7573951" cy="552587"/>
          </a:xfrm>
        </p:spPr>
        <p:txBody>
          <a:bodyPr>
            <a:noAutofit/>
          </a:bodyPr>
          <a:lstStyle/>
          <a:p>
            <a:r>
              <a:rPr lang="en-US" sz="4800" dirty="0"/>
              <a:t>ACS: how to create</a:t>
            </a:r>
            <a:endParaRPr lang="ru-RU" sz="4800" dirty="0"/>
          </a:p>
        </p:txBody>
      </p:sp>
      <p:pic>
        <p:nvPicPr>
          <p:cNvPr id="2" name="Picture 1"/>
          <p:cNvPicPr>
            <a:picLocks noChangeAspect="1"/>
          </p:cNvPicPr>
          <p:nvPr/>
        </p:nvPicPr>
        <p:blipFill>
          <a:blip r:embed="rId2"/>
          <a:stretch>
            <a:fillRect/>
          </a:stretch>
        </p:blipFill>
        <p:spPr>
          <a:xfrm>
            <a:off x="524872" y="1273802"/>
            <a:ext cx="7534608" cy="12451372"/>
          </a:xfrm>
          <a:prstGeom prst="rect">
            <a:avLst/>
          </a:prstGeom>
        </p:spPr>
      </p:pic>
    </p:spTree>
    <p:extLst>
      <p:ext uri="{BB962C8B-B14F-4D97-AF65-F5344CB8AC3E}">
        <p14:creationId xmlns:p14="http://schemas.microsoft.com/office/powerpoint/2010/main" val="232809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619" y="605213"/>
            <a:ext cx="11591375" cy="1117261"/>
          </a:xfrm>
        </p:spPr>
        <p:txBody>
          <a:bodyPr>
            <a:noAutofit/>
          </a:bodyPr>
          <a:lstStyle/>
          <a:p>
            <a:pPr marL="342900" lvl="0" indent="-342900" algn="l">
              <a:lnSpc>
                <a:spcPct val="120000"/>
              </a:lnSpc>
              <a:buFont typeface="Arial" panose="020B0604020202020204" pitchFamily="34" charset="0"/>
              <a:buChar char="•"/>
            </a:pPr>
            <a:r>
              <a:rPr lang="en-US" sz="2000" b="1" dirty="0"/>
              <a:t>Master count</a:t>
            </a:r>
            <a:r>
              <a:rPr lang="en-US" sz="2000" dirty="0"/>
              <a:t>: The number of masters in the cluster.</a:t>
            </a:r>
          </a:p>
          <a:p>
            <a:pPr marL="342900" lvl="0" indent="-342900" algn="l">
              <a:lnSpc>
                <a:spcPct val="120000"/>
              </a:lnSpc>
              <a:buFont typeface="Arial" panose="020B0604020202020204" pitchFamily="34" charset="0"/>
              <a:buChar char="•"/>
            </a:pPr>
            <a:r>
              <a:rPr lang="en-US" sz="2000" b="1" dirty="0"/>
              <a:t>Agent count</a:t>
            </a:r>
            <a:r>
              <a:rPr lang="en-US" sz="2000" dirty="0"/>
              <a:t>: </a:t>
            </a:r>
          </a:p>
          <a:p>
            <a:pPr marL="800100" lvl="1" indent="-342900" algn="l">
              <a:lnSpc>
                <a:spcPct val="120000"/>
              </a:lnSpc>
              <a:buFont typeface="Arial" panose="020B0604020202020204" pitchFamily="34" charset="0"/>
              <a:buChar char="•"/>
            </a:pPr>
            <a:r>
              <a:rPr lang="en-US" dirty="0"/>
              <a:t>Docker Swarm, this will be the initial number of agents in the agent scale set. </a:t>
            </a:r>
          </a:p>
          <a:p>
            <a:pPr marL="800100" lvl="1" indent="-342900" algn="l">
              <a:lnSpc>
                <a:spcPct val="120000"/>
              </a:lnSpc>
              <a:buFont typeface="Arial" panose="020B0604020202020204" pitchFamily="34" charset="0"/>
              <a:buChar char="•"/>
            </a:pPr>
            <a:r>
              <a:rPr lang="en-US" dirty="0"/>
              <a:t> DC/OS:  initial number of agents in a private scale set. Public scale set is created, which contains a predetermined number of agents (one public agent for one master, and two public agents for three or five masters ).</a:t>
            </a:r>
          </a:p>
          <a:p>
            <a:pPr marL="342900" lvl="0" indent="-342900" algn="l">
              <a:lnSpc>
                <a:spcPct val="120000"/>
              </a:lnSpc>
              <a:buFont typeface="Arial" panose="020B0604020202020204" pitchFamily="34" charset="0"/>
              <a:buChar char="•"/>
            </a:pPr>
            <a:r>
              <a:rPr lang="en-US" sz="2000" b="1" dirty="0"/>
              <a:t>Agent virtual machine size</a:t>
            </a:r>
            <a:r>
              <a:rPr lang="en-US" sz="2000" dirty="0"/>
              <a:t>: The size of the agent</a:t>
            </a:r>
          </a:p>
          <a:p>
            <a:pPr lvl="0" algn="l">
              <a:lnSpc>
                <a:spcPct val="120000"/>
              </a:lnSpc>
            </a:pPr>
            <a:r>
              <a:rPr lang="en-US" sz="2000" dirty="0"/>
              <a:t> virtual machines.</a:t>
            </a:r>
          </a:p>
          <a:p>
            <a:pPr marL="342900" lvl="0" indent="-342900" algn="l">
              <a:lnSpc>
                <a:spcPct val="120000"/>
              </a:lnSpc>
              <a:buFont typeface="Arial" panose="020B0604020202020204" pitchFamily="34" charset="0"/>
              <a:buChar char="•"/>
            </a:pPr>
            <a:r>
              <a:rPr lang="en-US" sz="2000" b="1" dirty="0"/>
              <a:t>DNS prefix: </a:t>
            </a:r>
            <a:r>
              <a:rPr lang="en-US" sz="2000" dirty="0"/>
              <a:t> prefix key parts of the FQDN(fully </a:t>
            </a:r>
          </a:p>
          <a:p>
            <a:pPr lvl="0" algn="l">
              <a:lnSpc>
                <a:spcPct val="120000"/>
              </a:lnSpc>
            </a:pPr>
            <a:r>
              <a:rPr lang="en-US" sz="2000" dirty="0"/>
              <a:t>qualified domain names) for the service</a:t>
            </a:r>
          </a:p>
          <a:p>
            <a:pPr marL="342900" lvl="0" indent="-342900" algn="l">
              <a:lnSpc>
                <a:spcPct val="120000"/>
              </a:lnSpc>
              <a:buFont typeface="Arial" panose="020B0604020202020204" pitchFamily="34" charset="0"/>
              <a:buChar char="•"/>
            </a:pPr>
            <a:endParaRPr lang="ru-RU" sz="2000" dirty="0"/>
          </a:p>
        </p:txBody>
      </p:sp>
      <p:sp>
        <p:nvSpPr>
          <p:cNvPr id="4" name="Title 3"/>
          <p:cNvSpPr>
            <a:spLocks noGrp="1"/>
          </p:cNvSpPr>
          <p:nvPr>
            <p:ph type="ctrTitle"/>
          </p:nvPr>
        </p:nvSpPr>
        <p:spPr>
          <a:xfrm>
            <a:off x="2083165" y="98675"/>
            <a:ext cx="7573951" cy="552587"/>
          </a:xfrm>
        </p:spPr>
        <p:txBody>
          <a:bodyPr>
            <a:noAutofit/>
          </a:bodyPr>
          <a:lstStyle/>
          <a:p>
            <a:r>
              <a:rPr lang="en-US" sz="4800" dirty="0"/>
              <a:t>ACS: how to create</a:t>
            </a:r>
            <a:endParaRPr lang="ru-RU" sz="4800" dirty="0"/>
          </a:p>
        </p:txBody>
      </p:sp>
      <p:pic>
        <p:nvPicPr>
          <p:cNvPr id="7" name="Picture 6"/>
          <p:cNvPicPr>
            <a:picLocks noChangeAspect="1"/>
          </p:cNvPicPr>
          <p:nvPr/>
        </p:nvPicPr>
        <p:blipFill>
          <a:blip r:embed="rId2"/>
          <a:stretch>
            <a:fillRect/>
          </a:stretch>
        </p:blipFill>
        <p:spPr>
          <a:xfrm>
            <a:off x="6421656" y="2668827"/>
            <a:ext cx="5609306" cy="8378345"/>
          </a:xfrm>
          <a:prstGeom prst="rect">
            <a:avLst/>
          </a:prstGeom>
        </p:spPr>
      </p:pic>
    </p:spTree>
    <p:extLst>
      <p:ext uri="{BB962C8B-B14F-4D97-AF65-F5344CB8AC3E}">
        <p14:creationId xmlns:p14="http://schemas.microsoft.com/office/powerpoint/2010/main" val="2931970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619" y="605213"/>
            <a:ext cx="11591375" cy="1117261"/>
          </a:xfrm>
        </p:spPr>
        <p:txBody>
          <a:bodyPr>
            <a:noAutofit/>
          </a:bodyPr>
          <a:lstStyle/>
          <a:p>
            <a:pPr lvl="0" algn="l">
              <a:lnSpc>
                <a:spcPct val="120000"/>
              </a:lnSpc>
            </a:pPr>
            <a:r>
              <a:rPr lang="en-US" sz="2000" dirty="0"/>
              <a:t>Review summary</a:t>
            </a:r>
            <a:endParaRPr lang="ru-RU" sz="2000" dirty="0"/>
          </a:p>
        </p:txBody>
      </p:sp>
      <p:sp>
        <p:nvSpPr>
          <p:cNvPr id="4" name="Title 3"/>
          <p:cNvSpPr>
            <a:spLocks noGrp="1"/>
          </p:cNvSpPr>
          <p:nvPr>
            <p:ph type="ctrTitle"/>
          </p:nvPr>
        </p:nvSpPr>
        <p:spPr>
          <a:xfrm>
            <a:off x="2083165" y="98675"/>
            <a:ext cx="7573951" cy="552587"/>
          </a:xfrm>
        </p:spPr>
        <p:txBody>
          <a:bodyPr>
            <a:noAutofit/>
          </a:bodyPr>
          <a:lstStyle/>
          <a:p>
            <a:r>
              <a:rPr lang="en-US" sz="4800" dirty="0"/>
              <a:t>ACS: how to create</a:t>
            </a:r>
            <a:endParaRPr lang="ru-RU" sz="4800" dirty="0"/>
          </a:p>
        </p:txBody>
      </p:sp>
      <p:pic>
        <p:nvPicPr>
          <p:cNvPr id="5" name="Picture 4"/>
          <p:cNvPicPr>
            <a:picLocks noChangeAspect="1"/>
          </p:cNvPicPr>
          <p:nvPr/>
        </p:nvPicPr>
        <p:blipFill>
          <a:blip r:embed="rId2"/>
          <a:stretch>
            <a:fillRect/>
          </a:stretch>
        </p:blipFill>
        <p:spPr>
          <a:xfrm>
            <a:off x="2405174" y="651262"/>
            <a:ext cx="9641514" cy="10070026"/>
          </a:xfrm>
          <a:prstGeom prst="rect">
            <a:avLst/>
          </a:prstGeom>
        </p:spPr>
      </p:pic>
    </p:spTree>
    <p:extLst>
      <p:ext uri="{BB962C8B-B14F-4D97-AF65-F5344CB8AC3E}">
        <p14:creationId xmlns:p14="http://schemas.microsoft.com/office/powerpoint/2010/main" val="217367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619" y="605213"/>
            <a:ext cx="11591375" cy="1117261"/>
          </a:xfrm>
        </p:spPr>
        <p:txBody>
          <a:bodyPr>
            <a:noAutofit/>
          </a:bodyPr>
          <a:lstStyle/>
          <a:p>
            <a:pPr lvl="0" algn="l">
              <a:lnSpc>
                <a:spcPct val="120000"/>
              </a:lnSpc>
            </a:pPr>
            <a:r>
              <a:rPr lang="en-US" sz="2000" dirty="0"/>
              <a:t>Find public DNS name of load-balanced masters from Azure portal (see picture below), create SSH tunnel </a:t>
            </a:r>
          </a:p>
          <a:p>
            <a:pPr lvl="0" algn="l">
              <a:lnSpc>
                <a:spcPct val="120000"/>
              </a:lnSpc>
            </a:pPr>
            <a:r>
              <a:rPr lang="en-US" sz="2000" dirty="0"/>
              <a:t>PORT is the port of the endpoint that you want to expose. For Swarm, this is 2375. For DC/OS, use port 80.</a:t>
            </a:r>
            <a:br>
              <a:rPr lang="en-US" sz="2000" dirty="0"/>
            </a:br>
            <a:r>
              <a:rPr lang="en-US" sz="2000" dirty="0"/>
              <a:t>USERNAME/DNSPREFIX/REGION is </a:t>
            </a:r>
            <a:r>
              <a:rPr lang="en-US" sz="2000" dirty="0" err="1"/>
              <a:t>params</a:t>
            </a:r>
            <a:r>
              <a:rPr lang="en-US" sz="2000" dirty="0"/>
              <a:t> were provided when you deployed the cluster.</a:t>
            </a:r>
            <a:br>
              <a:rPr lang="en-US" sz="2000" dirty="0"/>
            </a:br>
            <a:r>
              <a:rPr lang="en-US" sz="2000" dirty="0"/>
              <a:t>PATH_TO_PRIVATE_KEY - private key from the public key you provided when you created the ACS cluster </a:t>
            </a:r>
          </a:p>
          <a:p>
            <a:pPr marL="457200" lvl="0" indent="-457200" algn="l">
              <a:lnSpc>
                <a:spcPct val="120000"/>
              </a:lnSpc>
              <a:buAutoNum type="arabicParenR"/>
            </a:pPr>
            <a:endParaRPr lang="ru-RU" sz="2000" dirty="0"/>
          </a:p>
        </p:txBody>
      </p:sp>
      <p:sp>
        <p:nvSpPr>
          <p:cNvPr id="4" name="Title 3"/>
          <p:cNvSpPr>
            <a:spLocks noGrp="1"/>
          </p:cNvSpPr>
          <p:nvPr>
            <p:ph type="ctrTitle"/>
          </p:nvPr>
        </p:nvSpPr>
        <p:spPr>
          <a:xfrm>
            <a:off x="-276485" y="179847"/>
            <a:ext cx="12394274" cy="552587"/>
          </a:xfrm>
        </p:spPr>
        <p:txBody>
          <a:bodyPr>
            <a:noAutofit/>
          </a:bodyPr>
          <a:lstStyle/>
          <a:p>
            <a:r>
              <a:rPr lang="en-US" sz="4800" dirty="0"/>
              <a:t>ACS: connect to cluster – create SSH tunnel</a:t>
            </a:r>
            <a:endParaRPr lang="ru-RU" sz="4800" dirty="0"/>
          </a:p>
        </p:txBody>
      </p:sp>
      <p:pic>
        <p:nvPicPr>
          <p:cNvPr id="2" name="Picture 1"/>
          <p:cNvPicPr>
            <a:picLocks noChangeAspect="1"/>
          </p:cNvPicPr>
          <p:nvPr/>
        </p:nvPicPr>
        <p:blipFill>
          <a:blip r:embed="rId2"/>
          <a:stretch>
            <a:fillRect/>
          </a:stretch>
        </p:blipFill>
        <p:spPr>
          <a:xfrm>
            <a:off x="5981463" y="2949933"/>
            <a:ext cx="6210537" cy="3484742"/>
          </a:xfrm>
          <a:prstGeom prst="rect">
            <a:avLst/>
          </a:prstGeom>
        </p:spPr>
      </p:pic>
      <p:sp>
        <p:nvSpPr>
          <p:cNvPr id="6" name="TextBox 5"/>
          <p:cNvSpPr txBox="1"/>
          <p:nvPr/>
        </p:nvSpPr>
        <p:spPr>
          <a:xfrm>
            <a:off x="92346" y="2448277"/>
            <a:ext cx="12335543" cy="1231106"/>
          </a:xfrm>
          <a:prstGeom prst="rect">
            <a:avLst/>
          </a:prstGeom>
          <a:noFill/>
        </p:spPr>
        <p:txBody>
          <a:bodyPr wrap="square" rtlCol="0">
            <a:spAutoFit/>
          </a:bodyPr>
          <a:lstStyle/>
          <a:p>
            <a:r>
              <a:rPr lang="en-US" sz="2000" b="1" i="1" dirty="0" err="1"/>
              <a:t>ssh</a:t>
            </a:r>
            <a:r>
              <a:rPr lang="en-US" sz="2000" b="1" i="1" dirty="0"/>
              <a:t> -L </a:t>
            </a:r>
            <a:r>
              <a:rPr lang="en-US" sz="2000" b="1" i="1" dirty="0" err="1"/>
              <a:t>PORT:localhost:PORT</a:t>
            </a:r>
            <a:r>
              <a:rPr lang="en-US" sz="2000" b="1" i="1" dirty="0"/>
              <a:t> -f -N [USERNAME]@[DNSPREFIX]mgmt.[REGION].cloudapp.azure.com -p 2200</a:t>
            </a:r>
          </a:p>
          <a:p>
            <a:endParaRPr lang="en-US" dirty="0"/>
          </a:p>
          <a:p>
            <a:r>
              <a:rPr lang="en-US" dirty="0"/>
              <a:t>#The SSH connection port is 2200--not the standard port 22.</a:t>
            </a:r>
          </a:p>
          <a:p>
            <a:r>
              <a:rPr lang="en-US" dirty="0"/>
              <a:t>#With private key use –</a:t>
            </a:r>
            <a:r>
              <a:rPr lang="en-US" dirty="0" err="1"/>
              <a:t>i</a:t>
            </a:r>
            <a:r>
              <a:rPr lang="en-US" dirty="0"/>
              <a:t> flag</a:t>
            </a:r>
          </a:p>
        </p:txBody>
      </p:sp>
    </p:spTree>
    <p:extLst>
      <p:ext uri="{BB962C8B-B14F-4D97-AF65-F5344CB8AC3E}">
        <p14:creationId xmlns:p14="http://schemas.microsoft.com/office/powerpoint/2010/main" val="1536714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6485" y="179847"/>
            <a:ext cx="12394274" cy="552587"/>
          </a:xfrm>
        </p:spPr>
        <p:txBody>
          <a:bodyPr>
            <a:noAutofit/>
          </a:bodyPr>
          <a:lstStyle/>
          <a:p>
            <a:r>
              <a:rPr lang="en-US" sz="4800" dirty="0"/>
              <a:t>ACS: open DC/OS tunnel</a:t>
            </a:r>
            <a:endParaRPr lang="ru-RU" sz="4800" dirty="0"/>
          </a:p>
        </p:txBody>
      </p:sp>
      <p:sp>
        <p:nvSpPr>
          <p:cNvPr id="5" name="Rectangle 1"/>
          <p:cNvSpPr>
            <a:spLocks noGrp="1" noChangeArrowheads="1"/>
          </p:cNvSpPr>
          <p:nvPr>
            <p:ph type="subTitle" idx="1"/>
          </p:nvPr>
        </p:nvSpPr>
        <p:spPr bwMode="auto">
          <a:xfrm>
            <a:off x="360363" y="978973"/>
            <a:ext cx="107174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Unicode MS"/>
              </a:rPr>
              <a:t>sudo ssh -L 80:localhost:80 -f -N azureuser@acsexamplemgmt.japaneast.cloudapp.azure.com -p 2200</a:t>
            </a:r>
            <a:r>
              <a:rPr kumimoji="0" lang="ru-RU" altLang="ru-RU" sz="1100" b="0" i="0" u="none" strike="noStrike" cap="none" normalizeH="0" baseline="0" dirty="0">
                <a:ln>
                  <a:noFill/>
                </a:ln>
                <a:solidFill>
                  <a:schemeClr val="tx1"/>
                </a:solidFill>
                <a:effectLst/>
              </a:rPr>
              <a:t> </a:t>
            </a: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360363" y="1348900"/>
            <a:ext cx="1204887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chemeClr val="tx1"/>
                </a:solidFill>
                <a:effectLst/>
                <a:latin typeface="Arial" panose="020B0604020202020204" pitchFamily="34" charset="0"/>
              </a:rPr>
              <a:t>You can now access </a:t>
            </a:r>
            <a:r>
              <a:rPr kumimoji="0" lang="en-US" altLang="ru-RU" sz="2000" b="0" i="0" u="none" strike="noStrike" cap="none" normalizeH="0" baseline="0" dirty="0">
                <a:ln>
                  <a:noFill/>
                </a:ln>
                <a:solidFill>
                  <a:schemeClr val="tx1"/>
                </a:solidFill>
                <a:effectLst/>
                <a:latin typeface="Arial" panose="020B0604020202020204" pitchFamily="34" charset="0"/>
              </a:rPr>
              <a:t>exposed</a:t>
            </a:r>
            <a:r>
              <a:rPr kumimoji="0" lang="en-US" altLang="ru-RU" sz="2000" b="0" i="0" u="none" strike="noStrike" cap="none" normalizeH="0" dirty="0">
                <a:ln>
                  <a:noFill/>
                </a:ln>
                <a:solidFill>
                  <a:schemeClr val="tx1"/>
                </a:solidFill>
                <a:effectLst/>
                <a:latin typeface="Arial" panose="020B0604020202020204" pitchFamily="34" charset="0"/>
              </a:rPr>
              <a:t> </a:t>
            </a:r>
            <a:r>
              <a:rPr lang="en-US" altLang="ru-RU" sz="2000" dirty="0">
                <a:latin typeface="Arial" panose="020B0604020202020204" pitchFamily="34" charset="0"/>
              </a:rPr>
              <a:t>REST API and </a:t>
            </a:r>
            <a:r>
              <a:rPr kumimoji="0" lang="ru-RU" altLang="ru-RU" sz="2000" b="0" i="0" u="none" strike="noStrike" cap="none" normalizeH="0" baseline="0" dirty="0">
                <a:ln>
                  <a:noFill/>
                </a:ln>
                <a:solidFill>
                  <a:schemeClr val="tx1"/>
                </a:solidFill>
                <a:effectLst/>
                <a:latin typeface="Arial" panose="020B0604020202020204" pitchFamily="34" charset="0"/>
              </a:rPr>
              <a:t>endpoints</a:t>
            </a:r>
            <a:r>
              <a:rPr kumimoji="0" lang="en-US" altLang="ru-RU" sz="2000" b="0" i="0" u="none" strike="noStrike" cap="none" normalizeH="0" baseline="0" dirty="0">
                <a:ln>
                  <a:noFill/>
                </a:ln>
                <a:solidFill>
                  <a:schemeClr val="tx1"/>
                </a:solidFill>
                <a:effectLst/>
                <a:latin typeface="Arial" panose="020B0604020202020204" pitchFamily="34" charset="0"/>
              </a:rPr>
              <a:t>:</a:t>
            </a:r>
            <a:endParaRPr kumimoji="0" lang="ru-RU" altLang="ru-RU"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2000" b="1" u="none" strike="noStrike" cap="none" normalizeH="0" baseline="0" dirty="0">
                <a:ln>
                  <a:noFill/>
                </a:ln>
                <a:solidFill>
                  <a:schemeClr val="tx1"/>
                </a:solidFill>
                <a:effectLst/>
                <a:latin typeface="Arial" panose="020B0604020202020204" pitchFamily="34" charset="0"/>
              </a:rPr>
              <a:t>DC/OS</a:t>
            </a:r>
            <a:r>
              <a:rPr kumimoji="0" lang="ru-RU" altLang="ru-RU" sz="2000" b="0" i="0" u="none" strike="noStrike" cap="none" normalizeH="0" baseline="0" dirty="0">
                <a:ln>
                  <a:noFill/>
                </a:ln>
                <a:solidFill>
                  <a:schemeClr val="tx1"/>
                </a:solidFill>
                <a:effectLst/>
                <a:latin typeface="Arial" panose="020B0604020202020204" pitchFamily="34" charset="0"/>
              </a:rPr>
              <a:t>: </a:t>
            </a:r>
            <a:r>
              <a:rPr kumimoji="0" lang="ru-RU" altLang="ru-RU" sz="2000" b="0" i="1" u="sng" strike="noStrike" cap="none" normalizeH="0" baseline="0" dirty="0">
                <a:ln>
                  <a:noFill/>
                </a:ln>
                <a:solidFill>
                  <a:schemeClr val="tx1"/>
                </a:solidFill>
                <a:effectLst/>
                <a:latin typeface="Arial Unicode MS"/>
              </a:rPr>
              <a:t>http://localhost/</a:t>
            </a:r>
            <a:r>
              <a:rPr kumimoji="0" lang="ru-RU" altLang="ru-RU" sz="2000" b="0" i="1" u="sng" strike="noStrike" cap="none" normalizeH="0" baseline="0" dirty="0">
                <a:ln>
                  <a:noFill/>
                </a:ln>
                <a:solidFill>
                  <a:schemeClr val="tx1"/>
                </a:solidFill>
                <a:effectLst/>
              </a:rPr>
              <a:t> </a:t>
            </a:r>
            <a:endParaRPr kumimoji="0" lang="ru-RU" altLang="ru-RU" sz="2000" b="0" i="1" u="sng"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2000" b="1" i="0" u="none" strike="noStrike" cap="none" normalizeH="0" baseline="0" dirty="0">
                <a:ln>
                  <a:noFill/>
                </a:ln>
                <a:solidFill>
                  <a:schemeClr val="tx1"/>
                </a:solidFill>
                <a:effectLst/>
                <a:latin typeface="Arial" panose="020B0604020202020204" pitchFamily="34" charset="0"/>
              </a:rPr>
              <a:t>Marathon</a:t>
            </a:r>
            <a:r>
              <a:rPr kumimoji="0" lang="ru-RU" altLang="ru-RU" sz="2000" b="0" i="0" u="none" strike="noStrike" cap="none" normalizeH="0" baseline="0" dirty="0">
                <a:ln>
                  <a:noFill/>
                </a:ln>
                <a:solidFill>
                  <a:schemeClr val="tx1"/>
                </a:solidFill>
                <a:effectLst/>
                <a:latin typeface="Arial" panose="020B0604020202020204" pitchFamily="34" charset="0"/>
              </a:rPr>
              <a:t>: </a:t>
            </a:r>
            <a:r>
              <a:rPr kumimoji="0" lang="ru-RU" altLang="ru-RU" sz="2000" b="0" i="1" u="sng" strike="noStrike" cap="none" normalizeH="0" baseline="0" dirty="0">
                <a:ln>
                  <a:noFill/>
                </a:ln>
                <a:solidFill>
                  <a:schemeClr val="tx1"/>
                </a:solidFill>
                <a:effectLst/>
                <a:latin typeface="Arial Unicode MS"/>
              </a:rPr>
              <a:t>http://localhost/marathon</a:t>
            </a:r>
            <a:r>
              <a:rPr kumimoji="0" lang="ru-RU" altLang="ru-RU" sz="2000" b="0" i="1" u="sng" strike="noStrike" cap="none" normalizeH="0" baseline="0" dirty="0">
                <a:ln>
                  <a:noFill/>
                </a:ln>
                <a:solidFill>
                  <a:schemeClr val="tx1"/>
                </a:solidFill>
                <a:effectLst/>
              </a:rPr>
              <a:t> </a:t>
            </a:r>
            <a:endParaRPr kumimoji="0" lang="ru-RU" altLang="ru-RU" sz="2000" b="0" i="1" u="sng"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2000" b="1" i="0" u="none" strike="noStrike" cap="none" normalizeH="0" baseline="0" dirty="0">
                <a:ln>
                  <a:noFill/>
                </a:ln>
                <a:solidFill>
                  <a:schemeClr val="tx1"/>
                </a:solidFill>
                <a:effectLst/>
                <a:latin typeface="Arial" panose="020B0604020202020204" pitchFamily="34" charset="0"/>
              </a:rPr>
              <a:t>Mesos:</a:t>
            </a:r>
            <a:r>
              <a:rPr kumimoji="0" lang="ru-RU" altLang="ru-RU" sz="2000" b="0" i="0" u="none" strike="noStrike" cap="none" normalizeH="0" baseline="0" dirty="0">
                <a:ln>
                  <a:noFill/>
                </a:ln>
                <a:solidFill>
                  <a:schemeClr val="tx1"/>
                </a:solidFill>
                <a:effectLst/>
                <a:latin typeface="Arial" panose="020B0604020202020204" pitchFamily="34" charset="0"/>
              </a:rPr>
              <a:t> </a:t>
            </a:r>
            <a:r>
              <a:rPr kumimoji="0" lang="ru-RU" altLang="ru-RU" sz="2000" b="0" i="1" u="sng" strike="noStrike" cap="none" normalizeH="0" baseline="0" dirty="0">
                <a:ln>
                  <a:noFill/>
                </a:ln>
                <a:solidFill>
                  <a:schemeClr val="tx1"/>
                </a:solidFill>
                <a:effectLst/>
                <a:latin typeface="Arial Unicode MS"/>
              </a:rPr>
              <a:t>http://localhost/mesos</a:t>
            </a:r>
            <a:r>
              <a:rPr kumimoji="0" lang="ru-RU" altLang="ru-RU" sz="2000" b="0" i="1" u="sng"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6" name="Picture 2" descr="Azure Container Service configured for Swarm showing agents and ma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38" y="3227678"/>
            <a:ext cx="8761767" cy="304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1455" y="922351"/>
            <a:ext cx="8626496" cy="3794374"/>
          </a:xfrm>
        </p:spPr>
        <p:txBody>
          <a:bodyPr>
            <a:noAutofit/>
          </a:bodyPr>
          <a:lstStyle/>
          <a:p>
            <a:pPr marL="342900" indent="-342900" algn="l">
              <a:buFont typeface="Arial" panose="020B0604020202020204" pitchFamily="34" charset="0"/>
              <a:buChar char="•"/>
            </a:pPr>
            <a:r>
              <a:rPr lang="en-US" dirty="0"/>
              <a:t>Proven scalability</a:t>
            </a:r>
          </a:p>
          <a:p>
            <a:pPr marL="342900" indent="-342900" algn="l">
              <a:buFont typeface="Arial" panose="020B0604020202020204" pitchFamily="34" charset="0"/>
              <a:buChar char="•"/>
            </a:pPr>
            <a:r>
              <a:rPr lang="en-US" dirty="0"/>
              <a:t>Fault-tolerant replicated master and slaves using Apache </a:t>
            </a:r>
            <a:r>
              <a:rPr lang="en-US" dirty="0" err="1"/>
              <a:t>ZooKeeper</a:t>
            </a:r>
            <a:endParaRPr lang="en-US" dirty="0"/>
          </a:p>
          <a:p>
            <a:pPr marL="342900" indent="-342900" algn="l">
              <a:buFont typeface="Arial" panose="020B0604020202020204" pitchFamily="34" charset="0"/>
              <a:buChar char="•"/>
            </a:pPr>
            <a:r>
              <a:rPr lang="en-US" dirty="0"/>
              <a:t>Support for Docker-formatted containers</a:t>
            </a:r>
          </a:p>
          <a:p>
            <a:pPr marL="342900" indent="-342900" algn="l">
              <a:buFont typeface="Arial" panose="020B0604020202020204" pitchFamily="34" charset="0"/>
              <a:buChar char="•"/>
            </a:pPr>
            <a:r>
              <a:rPr lang="en-US" dirty="0"/>
              <a:t>Native isolation between tasks with Linux containers</a:t>
            </a:r>
          </a:p>
          <a:p>
            <a:pPr marL="342900" indent="-342900" algn="l">
              <a:buFont typeface="Arial" panose="020B0604020202020204" pitchFamily="34" charset="0"/>
              <a:buChar char="•"/>
            </a:pPr>
            <a:r>
              <a:rPr lang="en-US" dirty="0" err="1"/>
              <a:t>Multiresource</a:t>
            </a:r>
            <a:r>
              <a:rPr lang="en-US" dirty="0"/>
              <a:t> scheduling (memory, CPU, disk, and ports)</a:t>
            </a:r>
          </a:p>
          <a:p>
            <a:pPr marL="342900" indent="-342900" algn="l">
              <a:buFont typeface="Arial" panose="020B0604020202020204" pitchFamily="34" charset="0"/>
              <a:buChar char="•"/>
            </a:pPr>
            <a:r>
              <a:rPr lang="en-US" dirty="0"/>
              <a:t>Java, Python, and C++ APIs for developing new parallel applications</a:t>
            </a:r>
          </a:p>
          <a:p>
            <a:pPr marL="342900" indent="-342900" algn="l">
              <a:buFont typeface="Arial" panose="020B0604020202020204" pitchFamily="34" charset="0"/>
              <a:buChar char="•"/>
            </a:pPr>
            <a:r>
              <a:rPr lang="en-US" dirty="0"/>
              <a:t>A web UI for viewing cluster state</a:t>
            </a:r>
          </a:p>
          <a:p>
            <a:pPr marL="342900" indent="-342900" algn="l">
              <a:buFont typeface="Arial" panose="020B0604020202020204" pitchFamily="34" charset="0"/>
              <a:buChar char="•"/>
            </a:pPr>
            <a:r>
              <a:rPr lang="en-US" dirty="0"/>
              <a:t>By default includes Marathon orchestration platform for scheduling workloads</a:t>
            </a:r>
          </a:p>
          <a:p>
            <a:pPr marL="342900" indent="-342900" algn="l">
              <a:buFont typeface="Arial" panose="020B0604020202020204" pitchFamily="34" charset="0"/>
              <a:buChar char="•"/>
            </a:pPr>
            <a:r>
              <a:rPr lang="en-US" dirty="0"/>
              <a:t>….</a:t>
            </a:r>
          </a:p>
          <a:p>
            <a:pPr marL="342900" lvl="0" indent="-342900" algn="l">
              <a:lnSpc>
                <a:spcPct val="120000"/>
              </a:lnSpc>
              <a:buFont typeface="Arial" panose="020B0604020202020204" pitchFamily="34" charset="0"/>
              <a:buChar char="•"/>
            </a:pPr>
            <a:endParaRPr lang="ru-RU" dirty="0"/>
          </a:p>
        </p:txBody>
      </p:sp>
      <p:sp>
        <p:nvSpPr>
          <p:cNvPr id="4" name="Title 3"/>
          <p:cNvSpPr>
            <a:spLocks noGrp="1"/>
          </p:cNvSpPr>
          <p:nvPr>
            <p:ph type="ctrTitle"/>
          </p:nvPr>
        </p:nvSpPr>
        <p:spPr>
          <a:xfrm>
            <a:off x="78940" y="98675"/>
            <a:ext cx="12025347" cy="881509"/>
          </a:xfrm>
        </p:spPr>
        <p:txBody>
          <a:bodyPr>
            <a:noAutofit/>
          </a:bodyPr>
          <a:lstStyle/>
          <a:p>
            <a:pPr algn="l"/>
            <a:r>
              <a:rPr lang="en-US" sz="4800" dirty="0"/>
              <a:t>Azure Container </a:t>
            </a:r>
            <a:r>
              <a:rPr lang="en-US" sz="4800" dirty="0" err="1"/>
              <a:t>Service:DC</a:t>
            </a:r>
            <a:r>
              <a:rPr lang="en-US" sz="4800" dirty="0"/>
              <a:t>/OS (Apache </a:t>
            </a:r>
            <a:r>
              <a:rPr lang="en-US" sz="4800" dirty="0" err="1"/>
              <a:t>Mesos</a:t>
            </a:r>
            <a:r>
              <a:rPr lang="en-US" sz="4800" dirty="0"/>
              <a:t> )</a:t>
            </a:r>
            <a:endParaRPr lang="ru-RU" sz="4800" dirty="0"/>
          </a:p>
        </p:txBody>
      </p:sp>
    </p:spTree>
    <p:extLst>
      <p:ext uri="{BB962C8B-B14F-4D97-AF65-F5344CB8AC3E}">
        <p14:creationId xmlns:p14="http://schemas.microsoft.com/office/powerpoint/2010/main" val="90524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66295" y="726964"/>
            <a:ext cx="9646153" cy="4032572"/>
          </a:xfrm>
        </p:spPr>
        <p:txBody>
          <a:bodyPr>
            <a:noAutofit/>
          </a:bodyPr>
          <a:lstStyle/>
          <a:p>
            <a:pPr marL="342900" lvl="0" indent="-342900" algn="l">
              <a:lnSpc>
                <a:spcPct val="120000"/>
              </a:lnSpc>
              <a:buAutoNum type="arabicParenR"/>
            </a:pPr>
            <a:r>
              <a:rPr lang="en-US" dirty="0"/>
              <a:t>Common considerations about technology choices</a:t>
            </a:r>
          </a:p>
          <a:p>
            <a:pPr marL="342900" lvl="0" indent="-342900" algn="l">
              <a:lnSpc>
                <a:spcPct val="120000"/>
              </a:lnSpc>
              <a:buAutoNum type="arabicParenR"/>
            </a:pPr>
            <a:r>
              <a:rPr lang="en-US" dirty="0"/>
              <a:t>Azure Container Service – Docker containers orchestration in cloud</a:t>
            </a:r>
          </a:p>
          <a:p>
            <a:pPr marL="342900" indent="-342900" algn="l">
              <a:lnSpc>
                <a:spcPct val="120000"/>
              </a:lnSpc>
              <a:buFont typeface="Arial" panose="020B0604020202020204" pitchFamily="34" charset="0"/>
              <a:buAutoNum type="arabicParenR"/>
            </a:pPr>
            <a:r>
              <a:rPr lang="en-US" dirty="0"/>
              <a:t>Service Fabric crash course </a:t>
            </a:r>
          </a:p>
          <a:p>
            <a:pPr marL="342900" indent="-342900" algn="l">
              <a:lnSpc>
                <a:spcPct val="120000"/>
              </a:lnSpc>
              <a:buFont typeface="Arial" panose="020B0604020202020204" pitchFamily="34" charset="0"/>
              <a:buAutoNum type="arabicParenR"/>
            </a:pPr>
            <a:r>
              <a:rPr lang="en-US" dirty="0"/>
              <a:t>High Availability and Disaster Recovery in Azure:</a:t>
            </a:r>
          </a:p>
          <a:p>
            <a:pPr marL="628650" lvl="1" indent="-171450" algn="l">
              <a:lnSpc>
                <a:spcPct val="120000"/>
              </a:lnSpc>
              <a:buFont typeface="Arial" panose="020B0604020202020204" pitchFamily="34" charset="0"/>
              <a:buChar char="•"/>
            </a:pPr>
            <a:r>
              <a:rPr lang="en-US" sz="1800" dirty="0"/>
              <a:t>Azure DNS - cloud API for DNS records hosting</a:t>
            </a:r>
          </a:p>
          <a:p>
            <a:pPr marL="628650" lvl="1" indent="-171450" algn="l">
              <a:lnSpc>
                <a:spcPct val="120000"/>
              </a:lnSpc>
              <a:buFont typeface="Arial" panose="020B0604020202020204" pitchFamily="34" charset="0"/>
              <a:buChar char="•"/>
            </a:pPr>
            <a:r>
              <a:rPr lang="en-US" sz="1800" dirty="0"/>
              <a:t>Traffic Manager – load balancing and fault-tolerance on DNS level</a:t>
            </a:r>
          </a:p>
          <a:p>
            <a:pPr marL="628650" lvl="1" indent="-171450" algn="l">
              <a:lnSpc>
                <a:spcPct val="120000"/>
              </a:lnSpc>
              <a:buFont typeface="Arial" panose="020B0604020202020204" pitchFamily="34" charset="0"/>
              <a:buChar char="•"/>
            </a:pPr>
            <a:r>
              <a:rPr lang="en-US" sz="1800" dirty="0"/>
              <a:t>Azure Load Balancer – load balancing on transport level </a:t>
            </a:r>
          </a:p>
          <a:p>
            <a:pPr marL="628650" lvl="1" indent="-171450" algn="l">
              <a:lnSpc>
                <a:spcPct val="120000"/>
              </a:lnSpc>
              <a:buFont typeface="Arial" panose="020B0604020202020204" pitchFamily="34" charset="0"/>
              <a:buChar char="•"/>
            </a:pPr>
            <a:r>
              <a:rPr lang="en-US" sz="1800" dirty="0"/>
              <a:t>Application Gateway – load balancing on application level </a:t>
            </a:r>
          </a:p>
          <a:p>
            <a:pPr algn="l">
              <a:lnSpc>
                <a:spcPct val="120000"/>
              </a:lnSpc>
            </a:pPr>
            <a:r>
              <a:rPr lang="en-US" dirty="0"/>
              <a:t>5) Azure Batch for computational tasks</a:t>
            </a:r>
          </a:p>
          <a:p>
            <a:pPr algn="l">
              <a:lnSpc>
                <a:spcPct val="120000"/>
              </a:lnSpc>
            </a:pPr>
            <a:r>
              <a:rPr lang="en-US" dirty="0"/>
              <a:t>6) VM Scale sets</a:t>
            </a:r>
          </a:p>
          <a:p>
            <a:pPr algn="l">
              <a:lnSpc>
                <a:spcPct val="120000"/>
              </a:lnSpc>
            </a:pPr>
            <a:r>
              <a:rPr lang="en-US" dirty="0"/>
              <a:t>6) Storage - managed disks and cool storage</a:t>
            </a:r>
          </a:p>
          <a:p>
            <a:pPr marL="628650" lvl="1" indent="-171450" algn="l">
              <a:lnSpc>
                <a:spcPct val="120000"/>
              </a:lnSpc>
              <a:buFont typeface="Arial" panose="020B0604020202020204" pitchFamily="34" charset="0"/>
              <a:buChar char="•"/>
            </a:pPr>
            <a:endParaRPr lang="ru-RU" sz="2400" dirty="0"/>
          </a:p>
        </p:txBody>
      </p:sp>
      <p:sp>
        <p:nvSpPr>
          <p:cNvPr id="4" name="Title 3"/>
          <p:cNvSpPr>
            <a:spLocks noGrp="1"/>
          </p:cNvSpPr>
          <p:nvPr>
            <p:ph type="ctrTitle"/>
          </p:nvPr>
        </p:nvSpPr>
        <p:spPr>
          <a:xfrm>
            <a:off x="2128815" y="112031"/>
            <a:ext cx="4061076" cy="552587"/>
          </a:xfrm>
        </p:spPr>
        <p:txBody>
          <a:bodyPr>
            <a:noAutofit/>
          </a:bodyPr>
          <a:lstStyle/>
          <a:p>
            <a:r>
              <a:rPr lang="en-US" sz="4800" dirty="0"/>
              <a:t>Contents</a:t>
            </a:r>
            <a:endParaRPr lang="ru-RU" sz="4800" dirty="0"/>
          </a:p>
        </p:txBody>
      </p:sp>
    </p:spTree>
    <p:extLst>
      <p:ext uri="{BB962C8B-B14F-4D97-AF65-F5344CB8AC3E}">
        <p14:creationId xmlns:p14="http://schemas.microsoft.com/office/powerpoint/2010/main" val="276919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3354" y="980184"/>
            <a:ext cx="10691846" cy="2078781"/>
          </a:xfrm>
        </p:spPr>
        <p:txBody>
          <a:bodyPr>
            <a:noAutofit/>
          </a:bodyPr>
          <a:lstStyle/>
          <a:p>
            <a:pPr marL="342900" indent="-342900" algn="l">
              <a:lnSpc>
                <a:spcPct val="120000"/>
              </a:lnSpc>
              <a:buFont typeface="Arial" panose="020B0604020202020204" pitchFamily="34" charset="0"/>
              <a:buChar char="•"/>
            </a:pPr>
            <a:r>
              <a:rPr lang="en-US" sz="2000" dirty="0"/>
              <a:t>By default includes Marathon orchestration platform for scheduling workloads</a:t>
            </a:r>
          </a:p>
          <a:p>
            <a:pPr marL="342900" indent="-342900" algn="l">
              <a:lnSpc>
                <a:spcPct val="120000"/>
              </a:lnSpc>
              <a:buFont typeface="Arial" panose="020B0604020202020204" pitchFamily="34" charset="0"/>
              <a:buChar char="•"/>
            </a:pPr>
            <a:r>
              <a:rPr lang="en-US" sz="2000" dirty="0"/>
              <a:t>Included with the DC/OS deployment of ACS is the Mesosphere Universe of services that can be added to your service ( Spark, Hadoop, Cassandra, </a:t>
            </a:r>
            <a:r>
              <a:rPr lang="en-US" sz="2000" dirty="0" err="1"/>
              <a:t>etc</a:t>
            </a:r>
            <a:r>
              <a:rPr lang="en-US" sz="2000" dirty="0"/>
              <a:t> )</a:t>
            </a:r>
          </a:p>
          <a:p>
            <a:pPr lvl="0" algn="l">
              <a:lnSpc>
                <a:spcPct val="120000"/>
              </a:lnSpc>
            </a:pPr>
            <a:endParaRPr lang="ru-RU" sz="2000" dirty="0"/>
          </a:p>
        </p:txBody>
      </p:sp>
      <p:sp>
        <p:nvSpPr>
          <p:cNvPr id="4" name="Title 3"/>
          <p:cNvSpPr>
            <a:spLocks noGrp="1"/>
          </p:cNvSpPr>
          <p:nvPr>
            <p:ph type="ctrTitle"/>
          </p:nvPr>
        </p:nvSpPr>
        <p:spPr>
          <a:xfrm>
            <a:off x="78940" y="98675"/>
            <a:ext cx="12025347" cy="881509"/>
          </a:xfrm>
        </p:spPr>
        <p:txBody>
          <a:bodyPr>
            <a:noAutofit/>
          </a:bodyPr>
          <a:lstStyle/>
          <a:p>
            <a:pPr algn="l"/>
            <a:r>
              <a:rPr lang="en-US" sz="4800" dirty="0"/>
              <a:t>Azure Container </a:t>
            </a:r>
            <a:r>
              <a:rPr lang="en-US" sz="4800" dirty="0" err="1"/>
              <a:t>Service:DC</a:t>
            </a:r>
            <a:r>
              <a:rPr lang="en-US" sz="4800" dirty="0"/>
              <a:t>/OS (Apache </a:t>
            </a:r>
            <a:r>
              <a:rPr lang="en-US" sz="4800" dirty="0" err="1"/>
              <a:t>Mesos</a:t>
            </a:r>
            <a:r>
              <a:rPr lang="en-US" sz="4800" dirty="0"/>
              <a:t> )</a:t>
            </a:r>
            <a:endParaRPr lang="ru-RU" sz="4800" dirty="0"/>
          </a:p>
        </p:txBody>
      </p:sp>
      <p:pic>
        <p:nvPicPr>
          <p:cNvPr id="6" name="Picture 5"/>
          <p:cNvPicPr>
            <a:picLocks noChangeAspect="1"/>
          </p:cNvPicPr>
          <p:nvPr/>
        </p:nvPicPr>
        <p:blipFill>
          <a:blip r:embed="rId2"/>
          <a:stretch>
            <a:fillRect/>
          </a:stretch>
        </p:blipFill>
        <p:spPr>
          <a:xfrm>
            <a:off x="859908" y="2665140"/>
            <a:ext cx="8633638" cy="4110372"/>
          </a:xfrm>
          <a:prstGeom prst="rect">
            <a:avLst/>
          </a:prstGeom>
        </p:spPr>
      </p:pic>
    </p:spTree>
    <p:extLst>
      <p:ext uri="{BB962C8B-B14F-4D97-AF65-F5344CB8AC3E}">
        <p14:creationId xmlns:p14="http://schemas.microsoft.com/office/powerpoint/2010/main" val="225081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2601" y="892520"/>
            <a:ext cx="10691846" cy="2078781"/>
          </a:xfrm>
        </p:spPr>
        <p:txBody>
          <a:bodyPr>
            <a:noAutofit/>
          </a:bodyPr>
          <a:lstStyle/>
          <a:p>
            <a:pPr marL="342900" lvl="0" indent="-342900" algn="l">
              <a:lnSpc>
                <a:spcPct val="120000"/>
              </a:lnSpc>
              <a:buFont typeface="Arial" panose="020B0604020202020204" pitchFamily="34" charset="0"/>
              <a:buChar char="•"/>
            </a:pPr>
            <a:r>
              <a:rPr lang="en-US" sz="2000" dirty="0"/>
              <a:t>Marathon is a cluster-wide </a:t>
            </a:r>
            <a:r>
              <a:rPr lang="en-US" sz="2000" dirty="0" err="1"/>
              <a:t>init</a:t>
            </a:r>
            <a:r>
              <a:rPr lang="en-US" sz="2000" dirty="0"/>
              <a:t> and control system for Azure Container Service, Docker-formatted containers</a:t>
            </a:r>
          </a:p>
          <a:p>
            <a:pPr marL="342900" lvl="0" indent="-342900" algn="l">
              <a:lnSpc>
                <a:spcPct val="120000"/>
              </a:lnSpc>
              <a:buFont typeface="Arial" panose="020B0604020202020204" pitchFamily="34" charset="0"/>
              <a:buChar char="•"/>
            </a:pPr>
            <a:r>
              <a:rPr lang="en-US" sz="2000" dirty="0"/>
              <a:t>Marathon provides REST API and web UI : </a:t>
            </a:r>
            <a:r>
              <a:rPr lang="en-US" sz="2000" dirty="0">
                <a:hlinkClick r:id="rId2"/>
              </a:rPr>
              <a:t>http://DNS_PREFIX.REGION.cloudapp.azure</a:t>
            </a:r>
            <a:r>
              <a:rPr lang="en-US" sz="2000" dirty="0"/>
              <a:t>. ( com DNS_PREFIX and REGION are both defined at deployment time )</a:t>
            </a:r>
          </a:p>
          <a:p>
            <a:pPr marL="342900" lvl="0" indent="-342900" algn="l">
              <a:lnSpc>
                <a:spcPct val="120000"/>
              </a:lnSpc>
              <a:buFont typeface="Arial" panose="020B0604020202020204" pitchFamily="34" charset="0"/>
              <a:buChar char="•"/>
            </a:pPr>
            <a:endParaRPr lang="en-US" sz="2000" dirty="0"/>
          </a:p>
          <a:p>
            <a:pPr marL="342900" lvl="0" indent="-342900" algn="l">
              <a:lnSpc>
                <a:spcPct val="120000"/>
              </a:lnSpc>
              <a:buFont typeface="Arial" panose="020B0604020202020204" pitchFamily="34" charset="0"/>
              <a:buChar char="•"/>
            </a:pPr>
            <a:endParaRPr lang="en-US" sz="2000" dirty="0"/>
          </a:p>
          <a:p>
            <a:pPr marL="342900" lvl="0" indent="-342900" algn="l">
              <a:lnSpc>
                <a:spcPct val="120000"/>
              </a:lnSpc>
              <a:buFont typeface="Arial" panose="020B0604020202020204" pitchFamily="34" charset="0"/>
              <a:buChar char="•"/>
            </a:pPr>
            <a:endParaRPr lang="en-US" sz="2000" dirty="0"/>
          </a:p>
          <a:p>
            <a:pPr marL="342900" lvl="0" indent="-342900" algn="l">
              <a:lnSpc>
                <a:spcPct val="120000"/>
              </a:lnSpc>
              <a:buFont typeface="Arial" panose="020B0604020202020204" pitchFamily="34" charset="0"/>
              <a:buChar char="•"/>
            </a:pPr>
            <a:endParaRPr lang="ru-RU" sz="2000" dirty="0"/>
          </a:p>
        </p:txBody>
      </p:sp>
      <p:sp>
        <p:nvSpPr>
          <p:cNvPr id="4" name="Title 3"/>
          <p:cNvSpPr>
            <a:spLocks noGrp="1"/>
          </p:cNvSpPr>
          <p:nvPr>
            <p:ph type="ctrTitle"/>
          </p:nvPr>
        </p:nvSpPr>
        <p:spPr>
          <a:xfrm>
            <a:off x="0" y="0"/>
            <a:ext cx="12025347" cy="881509"/>
          </a:xfrm>
        </p:spPr>
        <p:txBody>
          <a:bodyPr>
            <a:noAutofit/>
          </a:bodyPr>
          <a:lstStyle/>
          <a:p>
            <a:pPr algn="l"/>
            <a:r>
              <a:rPr lang="en-US" sz="4800" dirty="0"/>
              <a:t>ACS:DC/OS with Marathon</a:t>
            </a:r>
            <a:endParaRPr lang="ru-RU" sz="4800" dirty="0"/>
          </a:p>
        </p:txBody>
      </p:sp>
      <p:pic>
        <p:nvPicPr>
          <p:cNvPr id="2" name="Picture 1"/>
          <p:cNvPicPr>
            <a:picLocks noChangeAspect="1"/>
          </p:cNvPicPr>
          <p:nvPr/>
        </p:nvPicPr>
        <p:blipFill>
          <a:blip r:embed="rId3"/>
          <a:stretch>
            <a:fillRect/>
          </a:stretch>
        </p:blipFill>
        <p:spPr>
          <a:xfrm>
            <a:off x="861238" y="2971301"/>
            <a:ext cx="8187070" cy="3573481"/>
          </a:xfrm>
          <a:prstGeom prst="rect">
            <a:avLst/>
          </a:prstGeom>
        </p:spPr>
      </p:pic>
    </p:spTree>
    <p:extLst>
      <p:ext uri="{BB962C8B-B14F-4D97-AF65-F5344CB8AC3E}">
        <p14:creationId xmlns:p14="http://schemas.microsoft.com/office/powerpoint/2010/main" val="213072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6485" y="179847"/>
            <a:ext cx="12394274" cy="552587"/>
          </a:xfrm>
        </p:spPr>
        <p:txBody>
          <a:bodyPr>
            <a:noAutofit/>
          </a:bodyPr>
          <a:lstStyle/>
          <a:p>
            <a:r>
              <a:rPr lang="en-US" sz="4800" dirty="0"/>
              <a:t>ACS: open Docker Swarm</a:t>
            </a:r>
            <a:endParaRPr lang="ru-RU" sz="4800" dirty="0"/>
          </a:p>
        </p:txBody>
      </p:sp>
      <p:sp>
        <p:nvSpPr>
          <p:cNvPr id="2" name="Subtitle 1"/>
          <p:cNvSpPr>
            <a:spLocks noGrp="1" noChangeArrowheads="1"/>
          </p:cNvSpPr>
          <p:nvPr>
            <p:ph type="subTitle" idx="1"/>
          </p:nvPr>
        </p:nvSpPr>
        <p:spPr bwMode="auto">
          <a:xfrm>
            <a:off x="360363" y="963583"/>
            <a:ext cx="118177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chemeClr val="tx1"/>
                </a:solidFill>
                <a:effectLst/>
                <a:latin typeface="Arial Unicode MS"/>
              </a:rPr>
              <a:t>ssh -L 2375:localhost:2375 -f -N azureuser@acsexamplemgmt.japaneast.cloudapp.azure.com -p 2200</a:t>
            </a:r>
            <a:r>
              <a:rPr kumimoji="0" lang="ru-RU" altLang="ru-RU" sz="1200" b="0" i="0" u="none" strike="noStrike" cap="none" normalizeH="0" baseline="0" dirty="0">
                <a:ln>
                  <a:noFill/>
                </a:ln>
                <a:solidFill>
                  <a:schemeClr val="tx1"/>
                </a:solidFill>
                <a:effectLst/>
              </a:rPr>
              <a:t> </a:t>
            </a:r>
            <a:endParaRPr kumimoji="0" lang="ru-RU" altLang="ru-RU" sz="4400"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60363" y="1492258"/>
            <a:ext cx="989142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ru-RU" sz="2000" dirty="0">
                <a:latin typeface="Arial" panose="020B0604020202020204" pitchFamily="34" charset="0"/>
              </a:rPr>
              <a:t>Y</a:t>
            </a:r>
            <a:r>
              <a:rPr kumimoji="0" lang="ru-RU" altLang="ru-RU" sz="2000" b="0" i="0" u="none" strike="noStrike" cap="none" normalizeH="0" baseline="0" dirty="0">
                <a:ln>
                  <a:noFill/>
                </a:ln>
                <a:solidFill>
                  <a:schemeClr val="tx1"/>
                </a:solidFill>
                <a:effectLst/>
                <a:latin typeface="Arial" panose="020B0604020202020204" pitchFamily="34" charset="0"/>
              </a:rPr>
              <a:t>ou can set your DOCKER_HOST environment variable as follows. You can continue to use your Docker command-line interface (CLI) as</a:t>
            </a:r>
            <a:r>
              <a:rPr kumimoji="0" lang="en-US" altLang="ru-RU" sz="2000" b="0" i="0" u="none" strike="noStrike" cap="none" normalizeH="0" dirty="0">
                <a:ln>
                  <a:noFill/>
                </a:ln>
                <a:solidFill>
                  <a:schemeClr val="tx1"/>
                </a:solidFill>
                <a:effectLst/>
                <a:latin typeface="Arial" panose="020B0604020202020204" pitchFamily="34" charset="0"/>
              </a:rPr>
              <a:t> normal</a:t>
            </a:r>
            <a:endParaRPr kumimoji="0" lang="en-US" altLang="ru-RU"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2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1" u="none" strike="noStrike" cap="none" normalizeH="0" baseline="0" dirty="0">
                <a:ln>
                  <a:noFill/>
                </a:ln>
                <a:solidFill>
                  <a:schemeClr val="tx1"/>
                </a:solidFill>
                <a:effectLst/>
                <a:latin typeface="Arial Unicode MS"/>
              </a:rPr>
              <a:t>export DOCKER_HOST=:2375</a:t>
            </a:r>
            <a:r>
              <a:rPr kumimoji="0" lang="ru-RU" altLang="ru-RU" sz="2000" b="0" i="1" u="none" strike="noStrike" cap="none" normalizeH="0" baseline="0" dirty="0">
                <a:ln>
                  <a:noFill/>
                </a:ln>
                <a:solidFill>
                  <a:schemeClr val="tx1"/>
                </a:solidFill>
                <a:effectLst/>
              </a:rPr>
              <a:t> </a:t>
            </a:r>
            <a:endParaRPr kumimoji="0" lang="ru-RU" altLang="ru-RU" sz="2000" b="0" i="1"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028478" y="3120471"/>
            <a:ext cx="7019925" cy="3609975"/>
          </a:xfrm>
          <a:prstGeom prst="rect">
            <a:avLst/>
          </a:prstGeom>
        </p:spPr>
      </p:pic>
    </p:spTree>
    <p:extLst>
      <p:ext uri="{BB962C8B-B14F-4D97-AF65-F5344CB8AC3E}">
        <p14:creationId xmlns:p14="http://schemas.microsoft.com/office/powerpoint/2010/main" val="85262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17503" y="1514409"/>
            <a:ext cx="10501345" cy="2807612"/>
          </a:xfrm>
        </p:spPr>
        <p:txBody>
          <a:bodyPr>
            <a:noAutofit/>
          </a:bodyPr>
          <a:lstStyle/>
          <a:p>
            <a:pPr marL="457200" indent="-457200" algn="l">
              <a:buFont typeface="Arial" panose="020B0604020202020204" pitchFamily="34" charset="0"/>
              <a:buChar char="•"/>
            </a:pPr>
            <a:r>
              <a:rPr lang="en-US" sz="2800" dirty="0"/>
              <a:t>Docker Swarm provides native clustering for Docker. </a:t>
            </a:r>
          </a:p>
          <a:p>
            <a:pPr marL="457200" indent="-457200" algn="l">
              <a:buFont typeface="Arial" panose="020B0604020202020204" pitchFamily="34" charset="0"/>
              <a:buChar char="•"/>
            </a:pPr>
            <a:r>
              <a:rPr lang="en-US" sz="2800" dirty="0"/>
              <a:t>Docker Swarm serves the standard Docker API. </a:t>
            </a:r>
          </a:p>
          <a:p>
            <a:pPr marL="457200" indent="-457200" algn="l">
              <a:buFont typeface="Arial" panose="020B0604020202020204" pitchFamily="34" charset="0"/>
              <a:buChar char="•"/>
            </a:pPr>
            <a:r>
              <a:rPr lang="en-US" sz="2800" dirty="0"/>
              <a:t>Any tool that already communicates with a Docker daemon can use Swarm to transparently scale to multiple hosts on Azure Container Service: </a:t>
            </a:r>
          </a:p>
          <a:p>
            <a:pPr marL="914400" lvl="1" indent="-457200" algn="l">
              <a:buFont typeface="Arial" panose="020B0604020202020204" pitchFamily="34" charset="0"/>
              <a:buChar char="•"/>
            </a:pPr>
            <a:r>
              <a:rPr lang="en-US" sz="2400" dirty="0" err="1"/>
              <a:t>Dokku</a:t>
            </a:r>
            <a:endParaRPr lang="en-US" sz="2400" dirty="0"/>
          </a:p>
          <a:p>
            <a:pPr marL="914400" lvl="1" indent="-457200" algn="l">
              <a:buFont typeface="Arial" panose="020B0604020202020204" pitchFamily="34" charset="0"/>
              <a:buChar char="•"/>
            </a:pPr>
            <a:r>
              <a:rPr lang="en-US" sz="2200" dirty="0"/>
              <a:t>Jelastic </a:t>
            </a:r>
          </a:p>
          <a:p>
            <a:pPr marL="914400" lvl="1" indent="-457200" algn="l">
              <a:buFont typeface="Arial" panose="020B0604020202020204" pitchFamily="34" charset="0"/>
              <a:buChar char="•"/>
            </a:pPr>
            <a:r>
              <a:rPr lang="en-US" sz="2200" dirty="0"/>
              <a:t>Docker CLI and Docker Compose</a:t>
            </a:r>
          </a:p>
          <a:p>
            <a:pPr marL="457200" indent="-457200" algn="l">
              <a:buFont typeface="Arial" panose="020B0604020202020204" pitchFamily="34" charset="0"/>
              <a:buChar char="•"/>
            </a:pPr>
            <a:endParaRPr lang="en-US" sz="2800" dirty="0"/>
          </a:p>
          <a:p>
            <a:pPr marL="342900" lvl="0" indent="-342900" algn="l">
              <a:lnSpc>
                <a:spcPct val="120000"/>
              </a:lnSpc>
              <a:buFont typeface="Arial" panose="020B0604020202020204" pitchFamily="34" charset="0"/>
              <a:buChar char="•"/>
            </a:pPr>
            <a:endParaRPr lang="ru-RU" sz="2800" dirty="0"/>
          </a:p>
        </p:txBody>
      </p:sp>
      <p:sp>
        <p:nvSpPr>
          <p:cNvPr id="4" name="Title 3"/>
          <p:cNvSpPr>
            <a:spLocks noGrp="1"/>
          </p:cNvSpPr>
          <p:nvPr>
            <p:ph type="ctrTitle"/>
          </p:nvPr>
        </p:nvSpPr>
        <p:spPr>
          <a:xfrm>
            <a:off x="166653" y="-78942"/>
            <a:ext cx="12025347" cy="881509"/>
          </a:xfrm>
        </p:spPr>
        <p:txBody>
          <a:bodyPr>
            <a:noAutofit/>
          </a:bodyPr>
          <a:lstStyle/>
          <a:p>
            <a:pPr algn="l"/>
            <a:r>
              <a:rPr lang="en-US" sz="4800" dirty="0"/>
              <a:t>Azure Container </a:t>
            </a:r>
            <a:r>
              <a:rPr lang="en-US" sz="4800" dirty="0" err="1"/>
              <a:t>Service:Docker</a:t>
            </a:r>
            <a:r>
              <a:rPr lang="en-US" sz="4800" dirty="0"/>
              <a:t> Swarm</a:t>
            </a:r>
            <a:endParaRPr lang="ru-RU" sz="4800" dirty="0"/>
          </a:p>
        </p:txBody>
      </p:sp>
    </p:spTree>
    <p:extLst>
      <p:ext uri="{BB962C8B-B14F-4D97-AF65-F5344CB8AC3E}">
        <p14:creationId xmlns:p14="http://schemas.microsoft.com/office/powerpoint/2010/main" val="2288991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229" y="173726"/>
            <a:ext cx="8240016" cy="544081"/>
          </a:xfrm>
        </p:spPr>
        <p:txBody>
          <a:bodyPr>
            <a:normAutofit fontScale="90000"/>
          </a:bodyPr>
          <a:lstStyle/>
          <a:p>
            <a:r>
              <a:rPr lang="en-US" dirty="0"/>
              <a:t>Azure Container Services</a:t>
            </a:r>
          </a:p>
        </p:txBody>
      </p:sp>
      <p:sp>
        <p:nvSpPr>
          <p:cNvPr id="4" name="Rectangle 3"/>
          <p:cNvSpPr/>
          <p:nvPr/>
        </p:nvSpPr>
        <p:spPr bwMode="auto">
          <a:xfrm>
            <a:off x="3280008" y="2959991"/>
            <a:ext cx="2973920" cy="58521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solidFill>
                  <a:srgbClr val="000000"/>
                </a:solidFill>
                <a:ea typeface="Segoe UI" pitchFamily="34" charset="0"/>
                <a:cs typeface="Segoe UI" pitchFamily="34" charset="0"/>
              </a:rPr>
              <a:t>Containers</a:t>
            </a:r>
          </a:p>
        </p:txBody>
      </p:sp>
      <p:sp>
        <p:nvSpPr>
          <p:cNvPr id="5" name="Rectangle 4"/>
          <p:cNvSpPr/>
          <p:nvPr/>
        </p:nvSpPr>
        <p:spPr bwMode="auto">
          <a:xfrm>
            <a:off x="200518" y="5111593"/>
            <a:ext cx="6060821" cy="5853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VMs and VM Scale Sets</a:t>
            </a:r>
          </a:p>
        </p:txBody>
      </p:sp>
      <p:sp>
        <p:nvSpPr>
          <p:cNvPr id="6" name="Rectangle 5"/>
          <p:cNvSpPr/>
          <p:nvPr/>
        </p:nvSpPr>
        <p:spPr bwMode="auto">
          <a:xfrm>
            <a:off x="200518" y="2949792"/>
            <a:ext cx="2908040" cy="5852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7" name="Rectangle 6"/>
          <p:cNvSpPr/>
          <p:nvPr/>
        </p:nvSpPr>
        <p:spPr bwMode="auto">
          <a:xfrm>
            <a:off x="193107" y="3705135"/>
            <a:ext cx="6060821" cy="58536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 Services (1</a:t>
            </a:r>
            <a:r>
              <a:rPr lang="en-US" sz="2000" baseline="30000" dirty="0">
                <a:gradFill>
                  <a:gsLst>
                    <a:gs pos="0">
                      <a:srgbClr val="FFFFFF"/>
                    </a:gs>
                    <a:gs pos="100000">
                      <a:srgbClr val="FFFFFF"/>
                    </a:gs>
                  </a:gsLst>
                  <a:lin ang="5400000" scaled="0"/>
                </a:gradFill>
                <a:ea typeface="Segoe UI" pitchFamily="34" charset="0"/>
                <a:cs typeface="Segoe UI" pitchFamily="34" charset="0"/>
              </a:rPr>
              <a:t>st</a:t>
            </a:r>
            <a:r>
              <a:rPr lang="en-US" sz="2000" dirty="0">
                <a:gradFill>
                  <a:gsLst>
                    <a:gs pos="0">
                      <a:srgbClr val="FFFFFF"/>
                    </a:gs>
                    <a:gs pos="100000">
                      <a:srgbClr val="FFFFFF"/>
                    </a:gs>
                  </a:gsLst>
                  <a:lin ang="5400000" scaled="0"/>
                </a:gradFill>
                <a:ea typeface="Segoe UI" pitchFamily="34" charset="0"/>
                <a:cs typeface="Segoe UI" pitchFamily="34" charset="0"/>
              </a:rPr>
              <a:t> party, 3</a:t>
            </a:r>
            <a:r>
              <a:rPr lang="en-US" sz="2000" baseline="30000" dirty="0">
                <a:gradFill>
                  <a:gsLst>
                    <a:gs pos="0">
                      <a:srgbClr val="FFFFFF"/>
                    </a:gs>
                    <a:gs pos="100000">
                      <a:srgbClr val="FFFFFF"/>
                    </a:gs>
                  </a:gsLst>
                  <a:lin ang="5400000" scaled="0"/>
                </a:gradFill>
                <a:ea typeface="Segoe UI" pitchFamily="34" charset="0"/>
                <a:cs typeface="Segoe UI" pitchFamily="34" charset="0"/>
              </a:rPr>
              <a:t>rd</a:t>
            </a:r>
            <a:r>
              <a:rPr lang="en-US" sz="2000" dirty="0">
                <a:gradFill>
                  <a:gsLst>
                    <a:gs pos="0">
                      <a:srgbClr val="FFFFFF"/>
                    </a:gs>
                    <a:gs pos="100000">
                      <a:srgbClr val="FFFFFF"/>
                    </a:gs>
                  </a:gsLst>
                  <a:lin ang="5400000" scaled="0"/>
                </a:gradFill>
                <a:ea typeface="Segoe UI" pitchFamily="34" charset="0"/>
                <a:cs typeface="Segoe UI" pitchFamily="34" charset="0"/>
              </a:rPr>
              <a:t> party)</a:t>
            </a:r>
          </a:p>
        </p:txBody>
      </p:sp>
      <p:sp>
        <p:nvSpPr>
          <p:cNvPr id="8" name="Down Arrow 7"/>
          <p:cNvSpPr/>
          <p:nvPr/>
        </p:nvSpPr>
        <p:spPr bwMode="auto">
          <a:xfrm>
            <a:off x="558229" y="2319735"/>
            <a:ext cx="2278658" cy="627276"/>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sp>
        <p:nvSpPr>
          <p:cNvPr id="12" name="Rectangle 11"/>
          <p:cNvSpPr/>
          <p:nvPr/>
        </p:nvSpPr>
        <p:spPr bwMode="auto">
          <a:xfrm>
            <a:off x="234896" y="4406987"/>
            <a:ext cx="2915451"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3" name="Rectangle 12"/>
          <p:cNvSpPr/>
          <p:nvPr/>
        </p:nvSpPr>
        <p:spPr bwMode="auto">
          <a:xfrm>
            <a:off x="3307509" y="4406987"/>
            <a:ext cx="2985567"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Linux</a:t>
            </a:r>
          </a:p>
        </p:txBody>
      </p:sp>
      <p:sp>
        <p:nvSpPr>
          <p:cNvPr id="15" name="Rectangle 14"/>
          <p:cNvSpPr/>
          <p:nvPr/>
        </p:nvSpPr>
        <p:spPr bwMode="auto">
          <a:xfrm>
            <a:off x="193107" y="5773831"/>
            <a:ext cx="2915451"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Stack</a:t>
            </a:r>
          </a:p>
        </p:txBody>
      </p:sp>
      <p:sp>
        <p:nvSpPr>
          <p:cNvPr id="16" name="Rectangle 15"/>
          <p:cNvSpPr/>
          <p:nvPr/>
        </p:nvSpPr>
        <p:spPr bwMode="auto">
          <a:xfrm>
            <a:off x="3280008" y="5773831"/>
            <a:ext cx="2985567"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a:t>
            </a:r>
          </a:p>
        </p:txBody>
      </p:sp>
      <p:sp>
        <p:nvSpPr>
          <p:cNvPr id="17" name="Down Arrow 16"/>
          <p:cNvSpPr/>
          <p:nvPr/>
        </p:nvSpPr>
        <p:spPr bwMode="auto">
          <a:xfrm>
            <a:off x="3627639" y="2321489"/>
            <a:ext cx="2278658" cy="623768"/>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000000"/>
                  </a:gs>
                  <a:gs pos="10417">
                    <a:srgbClr val="000000"/>
                  </a:gs>
                </a:gsLst>
                <a:lin ang="5400000" scaled="0"/>
              </a:gradFill>
            </a:endParaRPr>
          </a:p>
        </p:txBody>
      </p:sp>
      <p:sp>
        <p:nvSpPr>
          <p:cNvPr id="18" name="Rectangle 17"/>
          <p:cNvSpPr/>
          <p:nvPr/>
        </p:nvSpPr>
        <p:spPr bwMode="auto">
          <a:xfrm>
            <a:off x="3307509" y="1690688"/>
            <a:ext cx="2973920" cy="6259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solidFill>
                  <a:srgbClr val="000000"/>
                </a:solidFill>
                <a:ea typeface="Segoe UI" pitchFamily="34" charset="0"/>
                <a:cs typeface="Segoe UI" pitchFamily="34" charset="0"/>
              </a:rPr>
              <a:t>Container Tooling</a:t>
            </a:r>
          </a:p>
        </p:txBody>
      </p:sp>
      <p:sp>
        <p:nvSpPr>
          <p:cNvPr id="19" name="Rectangle 18"/>
          <p:cNvSpPr/>
          <p:nvPr/>
        </p:nvSpPr>
        <p:spPr bwMode="auto">
          <a:xfrm>
            <a:off x="182928" y="1690688"/>
            <a:ext cx="2973920" cy="6259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solidFill>
                  <a:srgbClr val="000000"/>
                </a:solidFill>
                <a:ea typeface="Segoe UI" pitchFamily="34" charset="0"/>
                <a:cs typeface="Segoe UI" pitchFamily="34" charset="0"/>
              </a:rPr>
              <a:t>Service Tooling</a:t>
            </a:r>
          </a:p>
        </p:txBody>
      </p:sp>
      <p:graphicFrame>
        <p:nvGraphicFramePr>
          <p:cNvPr id="3" name="Table 2"/>
          <p:cNvGraphicFramePr>
            <a:graphicFrameLocks noGrp="1"/>
          </p:cNvGraphicFramePr>
          <p:nvPr>
            <p:extLst/>
          </p:nvPr>
        </p:nvGraphicFramePr>
        <p:xfrm>
          <a:off x="6672409" y="806930"/>
          <a:ext cx="5447503" cy="5494607"/>
        </p:xfrm>
        <a:graphic>
          <a:graphicData uri="http://schemas.openxmlformats.org/drawingml/2006/table">
            <a:tbl>
              <a:tblPr firstRow="1" firstCol="1" bandRow="1">
                <a:tableStyleId>{5C22544A-7EE6-4342-B048-85BDC9FD1C3A}</a:tableStyleId>
              </a:tblPr>
              <a:tblGrid>
                <a:gridCol w="2209126">
                  <a:extLst>
                    <a:ext uri="{9D8B030D-6E8A-4147-A177-3AD203B41FA5}">
                      <a16:colId xmlns:a16="http://schemas.microsoft.com/office/drawing/2014/main" val="20000"/>
                    </a:ext>
                  </a:extLst>
                </a:gridCol>
                <a:gridCol w="3238377">
                  <a:extLst>
                    <a:ext uri="{9D8B030D-6E8A-4147-A177-3AD203B41FA5}">
                      <a16:colId xmlns:a16="http://schemas.microsoft.com/office/drawing/2014/main" val="20001"/>
                    </a:ext>
                  </a:extLst>
                </a:gridCol>
              </a:tblGrid>
              <a:tr h="424409">
                <a:tc>
                  <a:txBody>
                    <a:bodyPr/>
                    <a:lstStyle/>
                    <a:p>
                      <a:pPr marL="0" marR="0">
                        <a:lnSpc>
                          <a:spcPct val="115000"/>
                        </a:lnSpc>
                        <a:spcBef>
                          <a:spcPts val="0"/>
                        </a:spcBef>
                        <a:spcAft>
                          <a:spcPts val="0"/>
                        </a:spcAft>
                      </a:pPr>
                      <a:r>
                        <a:rPr lang="en-US" sz="1800" dirty="0">
                          <a:effectLst/>
                        </a:rPr>
                        <a:t>Layer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Supported Technologies in MVP (2015)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4409">
                <a:tc>
                  <a:txBody>
                    <a:bodyPr/>
                    <a:lstStyle/>
                    <a:p>
                      <a:pPr marL="0" marR="0">
                        <a:lnSpc>
                          <a:spcPct val="115000"/>
                        </a:lnSpc>
                        <a:spcBef>
                          <a:spcPts val="0"/>
                        </a:spcBef>
                        <a:spcAft>
                          <a:spcPts val="0"/>
                        </a:spcAft>
                      </a:pPr>
                      <a:r>
                        <a:rPr lang="en-US" sz="1800">
                          <a:effectLst/>
                        </a:rPr>
                        <a:t>Configuration as Code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ARM, Dockerfile, Docker Compose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4409">
                <a:tc>
                  <a:txBody>
                    <a:bodyPr/>
                    <a:lstStyle/>
                    <a:p>
                      <a:pPr marL="0" marR="0">
                        <a:lnSpc>
                          <a:spcPct val="115000"/>
                        </a:lnSpc>
                        <a:spcBef>
                          <a:spcPts val="0"/>
                        </a:spcBef>
                        <a:spcAft>
                          <a:spcPts val="0"/>
                        </a:spcAft>
                      </a:pPr>
                      <a:r>
                        <a:rPr lang="en-US" sz="1800" dirty="0">
                          <a:effectLst/>
                        </a:rPr>
                        <a:t>Host cluster management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VM Scale</a:t>
                      </a:r>
                      <a:r>
                        <a:rPr lang="en-US" sz="1800" baseline="0" dirty="0">
                          <a:effectLst/>
                        </a:rPr>
                        <a:t> </a:t>
                      </a:r>
                      <a:r>
                        <a:rPr lang="en-US" sz="1800" dirty="0">
                          <a:effectLst/>
                        </a:rPr>
                        <a:t>Sets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24409">
                <a:tc>
                  <a:txBody>
                    <a:bodyPr/>
                    <a:lstStyle/>
                    <a:p>
                      <a:pPr marL="0" marR="0">
                        <a:lnSpc>
                          <a:spcPct val="115000"/>
                        </a:lnSpc>
                        <a:spcBef>
                          <a:spcPts val="0"/>
                        </a:spcBef>
                        <a:spcAft>
                          <a:spcPts val="0"/>
                        </a:spcAft>
                      </a:pPr>
                      <a:r>
                        <a:rPr lang="en-US" sz="1800" dirty="0">
                          <a:effectLst/>
                        </a:rPr>
                        <a:t>Container orchestration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Docker Swarm, </a:t>
                      </a:r>
                      <a:r>
                        <a:rPr lang="en-US" sz="1800" dirty="0" err="1">
                          <a:effectLst/>
                        </a:rPr>
                        <a:t>Chronos</a:t>
                      </a:r>
                      <a:r>
                        <a:rPr lang="en-US" sz="1800" dirty="0">
                          <a:effectLst/>
                        </a:rPr>
                        <a:t>, Marathon,</a:t>
                      </a:r>
                      <a:r>
                        <a:rPr lang="en-US" sz="1800" baseline="0" dirty="0">
                          <a:effectLst/>
                        </a:rPr>
                        <a:t> </a:t>
                      </a:r>
                      <a:r>
                        <a:rPr lang="en-US" sz="1800" dirty="0">
                          <a:effectLst/>
                        </a:rPr>
                        <a:t>Apache Mesos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24409">
                <a:tc>
                  <a:txBody>
                    <a:bodyPr/>
                    <a:lstStyle/>
                    <a:p>
                      <a:pPr marL="0" marR="0">
                        <a:lnSpc>
                          <a:spcPct val="115000"/>
                        </a:lnSpc>
                        <a:spcBef>
                          <a:spcPts val="0"/>
                        </a:spcBef>
                        <a:spcAft>
                          <a:spcPts val="0"/>
                        </a:spcAft>
                      </a:pPr>
                      <a:r>
                        <a:rPr lang="en-US" sz="1800">
                          <a:effectLst/>
                        </a:rPr>
                        <a:t>Monitoring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OMS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24409">
                <a:tc>
                  <a:txBody>
                    <a:bodyPr/>
                    <a:lstStyle/>
                    <a:p>
                      <a:pPr marL="0" marR="0">
                        <a:lnSpc>
                          <a:spcPct val="115000"/>
                        </a:lnSpc>
                        <a:spcBef>
                          <a:spcPts val="0"/>
                        </a:spcBef>
                        <a:spcAft>
                          <a:spcPts val="0"/>
                        </a:spcAft>
                      </a:pPr>
                      <a:r>
                        <a:rPr lang="en-US" sz="1800">
                          <a:effectLst/>
                        </a:rPr>
                        <a:t>Storage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24409">
                <a:tc>
                  <a:txBody>
                    <a:bodyPr/>
                    <a:lstStyle/>
                    <a:p>
                      <a:pPr marL="0" marR="0">
                        <a:lnSpc>
                          <a:spcPct val="115000"/>
                        </a:lnSpc>
                        <a:spcBef>
                          <a:spcPts val="0"/>
                        </a:spcBef>
                        <a:spcAft>
                          <a:spcPts val="0"/>
                        </a:spcAft>
                      </a:pPr>
                      <a:r>
                        <a:rPr lang="en-US" sz="1800">
                          <a:effectLst/>
                        </a:rPr>
                        <a:t>Container networking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24409">
                <a:tc>
                  <a:txBody>
                    <a:bodyPr/>
                    <a:lstStyle/>
                    <a:p>
                      <a:pPr marL="0" marR="0">
                        <a:lnSpc>
                          <a:spcPct val="115000"/>
                        </a:lnSpc>
                        <a:spcBef>
                          <a:spcPts val="0"/>
                        </a:spcBef>
                        <a:spcAft>
                          <a:spcPts val="0"/>
                        </a:spcAft>
                      </a:pPr>
                      <a:r>
                        <a:rPr lang="en-US" sz="1800">
                          <a:effectLst/>
                        </a:rPr>
                        <a:t>Security</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24409">
                <a:tc>
                  <a:txBody>
                    <a:bodyPr/>
                    <a:lstStyle/>
                    <a:p>
                      <a:pPr marL="0" marR="0">
                        <a:lnSpc>
                          <a:spcPct val="115000"/>
                        </a:lnSpc>
                        <a:spcBef>
                          <a:spcPts val="0"/>
                        </a:spcBef>
                        <a:spcAft>
                          <a:spcPts val="0"/>
                        </a:spcAft>
                      </a:pPr>
                      <a:r>
                        <a:rPr lang="en-US" sz="1800">
                          <a:effectLst/>
                        </a:rPr>
                        <a:t>DevOps pipeline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424409">
                <a:tc>
                  <a:txBody>
                    <a:bodyPr/>
                    <a:lstStyle/>
                    <a:p>
                      <a:pPr marL="0" marR="0">
                        <a:lnSpc>
                          <a:spcPct val="115000"/>
                        </a:lnSpc>
                        <a:spcBef>
                          <a:spcPts val="0"/>
                        </a:spcBef>
                        <a:spcAft>
                          <a:spcPts val="0"/>
                        </a:spcAft>
                      </a:pPr>
                      <a:r>
                        <a:rPr lang="en-US" sz="1800">
                          <a:effectLst/>
                        </a:rPr>
                        <a:t>Identity</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424409">
                <a:tc>
                  <a:txBody>
                    <a:bodyPr/>
                    <a:lstStyle/>
                    <a:p>
                      <a:pPr marL="0" marR="0">
                        <a:lnSpc>
                          <a:spcPct val="115000"/>
                        </a:lnSpc>
                        <a:spcBef>
                          <a:spcPts val="0"/>
                        </a:spcBef>
                        <a:spcAft>
                          <a:spcPts val="0"/>
                        </a:spcAft>
                      </a:pPr>
                      <a:r>
                        <a:rPr lang="en-US" sz="1800" dirty="0">
                          <a:effectLst/>
                        </a:rPr>
                        <a:t>Tooling integration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endParaRPr lang="en-US" sz="1800" dirty="0">
                        <a:solidFill>
                          <a:schemeClr val="tx1">
                            <a:lumMod val="50000"/>
                            <a:lumOff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bl>
          </a:graphicData>
        </a:graphic>
      </p:graphicFrame>
      <p:sp>
        <p:nvSpPr>
          <p:cNvPr id="14" name="Isosceles Triangle 13"/>
          <p:cNvSpPr/>
          <p:nvPr/>
        </p:nvSpPr>
        <p:spPr>
          <a:xfrm rot="5400000">
            <a:off x="6164400" y="3782489"/>
            <a:ext cx="592762" cy="423254"/>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89" y="-23139"/>
            <a:ext cx="10515600" cy="1325563"/>
          </a:xfrm>
        </p:spPr>
        <p:txBody>
          <a:bodyPr>
            <a:normAutofit/>
          </a:bodyPr>
          <a:lstStyle/>
          <a:p>
            <a:r>
              <a:rPr lang="en-US" sz="5686" dirty="0"/>
              <a:t>Hyper-V Containers</a:t>
            </a:r>
            <a:endParaRPr lang="en-US" dirty="0">
              <a:gradFill>
                <a:gsLst>
                  <a:gs pos="7619">
                    <a:srgbClr val="00188F"/>
                  </a:gs>
                  <a:gs pos="35000">
                    <a:srgbClr val="00188F"/>
                  </a:gs>
                </a:gsLst>
                <a:lin ang="5400000" scaled="0"/>
              </a:gradFill>
            </a:endParaRPr>
          </a:p>
        </p:txBody>
      </p:sp>
      <p:sp>
        <p:nvSpPr>
          <p:cNvPr id="645" name="Rectangle 644"/>
          <p:cNvSpPr/>
          <p:nvPr/>
        </p:nvSpPr>
        <p:spPr>
          <a:xfrm>
            <a:off x="285702" y="2096815"/>
            <a:ext cx="6301013" cy="3565044"/>
          </a:xfrm>
          <a:prstGeom prst="rect">
            <a:avLst/>
          </a:prstGeom>
          <a:noFill/>
          <a:ln w="12700" cap="flat" cmpd="sng" algn="ctr">
            <a:noFill/>
            <a:prstDash val="solid"/>
            <a:miter lim="800000"/>
          </a:ln>
          <a:effectLst/>
        </p:spPr>
        <p:txBody>
          <a:bodyPr lIns="179259" tIns="179259" rIns="179259" bIns="8963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206">
              <a:lnSpc>
                <a:spcPct val="90000"/>
              </a:lnSpc>
              <a:spcBef>
                <a:spcPts val="1176"/>
              </a:spcBef>
              <a:buClr>
                <a:srgbClr val="EFEFEF"/>
              </a:buClr>
            </a:pPr>
            <a:r>
              <a:rPr lang="en-US" sz="1667" dirty="0">
                <a:gradFill>
                  <a:gsLst>
                    <a:gs pos="82301">
                      <a:srgbClr val="0078D7"/>
                    </a:gs>
                    <a:gs pos="35000">
                      <a:srgbClr val="0078D7"/>
                    </a:gs>
                  </a:gsLst>
                  <a:lin ang="5400000" scaled="0"/>
                </a:gradFill>
                <a:cs typeface="Segoe UI" pitchFamily="34" charset="0"/>
              </a:rPr>
              <a:t>Consistency: </a:t>
            </a:r>
            <a:r>
              <a:rPr lang="en-US" sz="1568" dirty="0">
                <a:gradFill>
                  <a:gsLst>
                    <a:gs pos="19048">
                      <a:srgbClr val="505050"/>
                    </a:gs>
                    <a:gs pos="65000">
                      <a:srgbClr val="505050"/>
                    </a:gs>
                  </a:gsLst>
                  <a:lin ang="5400000" scaled="0"/>
                </a:gradFill>
                <a:cs typeface="Segoe UI" pitchFamily="34" charset="0"/>
              </a:rPr>
              <a:t>Hyper-V containers use the same APIs Windows Server Containers ensuring consistency across management and deployment toolsets</a:t>
            </a:r>
          </a:p>
          <a:p>
            <a:pPr marL="0" lvl="1" defTabSz="462206">
              <a:lnSpc>
                <a:spcPct val="90000"/>
              </a:lnSpc>
              <a:spcBef>
                <a:spcPts val="1176"/>
              </a:spcBef>
              <a:buClr>
                <a:srgbClr val="EFEFEF"/>
              </a:buClr>
            </a:pPr>
            <a:r>
              <a:rPr lang="en-US" sz="1667" dirty="0">
                <a:gradFill>
                  <a:gsLst>
                    <a:gs pos="82301">
                      <a:srgbClr val="0078D7"/>
                    </a:gs>
                    <a:gs pos="35000">
                      <a:srgbClr val="0078D7"/>
                    </a:gs>
                  </a:gsLst>
                  <a:lin ang="5400000" scaled="0"/>
                </a:gradFill>
                <a:cs typeface="Segoe UI" pitchFamily="34" charset="0"/>
              </a:rPr>
              <a:t>Compatibility: </a:t>
            </a:r>
            <a:r>
              <a:rPr lang="en-US" sz="1568" dirty="0">
                <a:gradFill>
                  <a:gsLst>
                    <a:gs pos="19048">
                      <a:srgbClr val="505050"/>
                    </a:gs>
                    <a:gs pos="65000">
                      <a:srgbClr val="505050"/>
                    </a:gs>
                  </a:gsLst>
                  <a:lin ang="5400000" scaled="0"/>
                </a:gradFill>
                <a:cs typeface="Segoe UI" pitchFamily="34" charset="0"/>
              </a:rPr>
              <a:t>Hyper-V Containers use the exact same images </a:t>
            </a:r>
            <a:br>
              <a:rPr lang="en-US" sz="1568" dirty="0">
                <a:gradFill>
                  <a:gsLst>
                    <a:gs pos="19048">
                      <a:srgbClr val="505050"/>
                    </a:gs>
                    <a:gs pos="65000">
                      <a:srgbClr val="505050"/>
                    </a:gs>
                  </a:gsLst>
                  <a:lin ang="5400000" scaled="0"/>
                </a:gradFill>
                <a:cs typeface="Segoe UI" pitchFamily="34" charset="0"/>
              </a:rPr>
            </a:br>
            <a:r>
              <a:rPr lang="en-US" sz="1568" dirty="0">
                <a:gradFill>
                  <a:gsLst>
                    <a:gs pos="19048">
                      <a:srgbClr val="505050"/>
                    </a:gs>
                    <a:gs pos="65000">
                      <a:srgbClr val="505050"/>
                    </a:gs>
                  </a:gsLst>
                  <a:lin ang="5400000" scaled="0"/>
                </a:gradFill>
                <a:cs typeface="Segoe UI" pitchFamily="34" charset="0"/>
              </a:rPr>
              <a:t>as Windows Server Containers</a:t>
            </a:r>
            <a:endParaRPr lang="en-US" sz="1568" b="1" dirty="0">
              <a:gradFill>
                <a:gsLst>
                  <a:gs pos="7619">
                    <a:srgbClr val="00188F"/>
                  </a:gs>
                  <a:gs pos="35000">
                    <a:srgbClr val="00188F"/>
                  </a:gs>
                </a:gsLst>
                <a:lin ang="5400000" scaled="0"/>
              </a:gradFill>
              <a:cs typeface="Segoe UI" pitchFamily="34" charset="0"/>
            </a:endParaRPr>
          </a:p>
          <a:p>
            <a:pPr marL="0" lvl="1" defTabSz="462206">
              <a:lnSpc>
                <a:spcPct val="90000"/>
              </a:lnSpc>
              <a:spcBef>
                <a:spcPts val="1176"/>
              </a:spcBef>
              <a:buClr>
                <a:srgbClr val="EFEFEF"/>
              </a:buClr>
            </a:pPr>
            <a:r>
              <a:rPr lang="en-US" sz="1667" dirty="0">
                <a:gradFill>
                  <a:gsLst>
                    <a:gs pos="82301">
                      <a:srgbClr val="0078D7"/>
                    </a:gs>
                    <a:gs pos="35000">
                      <a:srgbClr val="0078D7"/>
                    </a:gs>
                  </a:gsLst>
                  <a:lin ang="5400000" scaled="0"/>
                </a:gradFill>
                <a:cs typeface="Segoe UI" pitchFamily="34" charset="0"/>
              </a:rPr>
              <a:t>Strong isolation: </a:t>
            </a:r>
            <a:r>
              <a:rPr lang="en-US" sz="1568" dirty="0">
                <a:gradFill>
                  <a:gsLst>
                    <a:gs pos="19048">
                      <a:srgbClr val="505050"/>
                    </a:gs>
                    <a:gs pos="65000">
                      <a:srgbClr val="505050"/>
                    </a:gs>
                  </a:gsLst>
                  <a:lin ang="5400000" scaled="0"/>
                </a:gradFill>
                <a:cs typeface="Segoe UI" pitchFamily="34" charset="0"/>
              </a:rPr>
              <a:t>each Hyper-V Container has it’s own dedicated copy of the kernel </a:t>
            </a:r>
            <a:endParaRPr lang="en-US" sz="1667" b="1" dirty="0">
              <a:gradFill>
                <a:gsLst>
                  <a:gs pos="7619">
                    <a:srgbClr val="00188F"/>
                  </a:gs>
                  <a:gs pos="35000">
                    <a:srgbClr val="00188F"/>
                  </a:gs>
                </a:gsLst>
                <a:lin ang="5400000" scaled="0"/>
              </a:gradFill>
              <a:cs typeface="Segoe UI" pitchFamily="34" charset="0"/>
            </a:endParaRPr>
          </a:p>
          <a:p>
            <a:pPr marL="0" lvl="1" defTabSz="462206">
              <a:lnSpc>
                <a:spcPct val="90000"/>
              </a:lnSpc>
              <a:spcBef>
                <a:spcPts val="1176"/>
              </a:spcBef>
              <a:buClr>
                <a:srgbClr val="EFEFEF"/>
              </a:buClr>
            </a:pPr>
            <a:r>
              <a:rPr lang="en-US" sz="1667" dirty="0">
                <a:gradFill>
                  <a:gsLst>
                    <a:gs pos="82301">
                      <a:srgbClr val="0078D7"/>
                    </a:gs>
                    <a:gs pos="35000">
                      <a:srgbClr val="0078D7"/>
                    </a:gs>
                  </a:gsLst>
                  <a:lin ang="5400000" scaled="0"/>
                </a:gradFill>
                <a:cs typeface="Segoe UI" pitchFamily="34" charset="0"/>
              </a:rPr>
              <a:t>Highly trusted: </a:t>
            </a:r>
            <a:r>
              <a:rPr lang="en-US" sz="1568" dirty="0">
                <a:gradFill>
                  <a:gsLst>
                    <a:gs pos="19048">
                      <a:srgbClr val="505050"/>
                    </a:gs>
                    <a:gs pos="65000">
                      <a:srgbClr val="505050"/>
                    </a:gs>
                  </a:gsLst>
                  <a:lin ang="5400000" scaled="0"/>
                </a:gradFill>
                <a:cs typeface="Segoe UI" pitchFamily="34" charset="0"/>
              </a:rPr>
              <a:t>built with proven Hyper-V virtualization technology</a:t>
            </a:r>
          </a:p>
          <a:p>
            <a:pPr marL="0" lvl="1" defTabSz="462206">
              <a:lnSpc>
                <a:spcPct val="90000"/>
              </a:lnSpc>
              <a:spcBef>
                <a:spcPts val="1176"/>
              </a:spcBef>
              <a:buClr>
                <a:srgbClr val="EFEFEF"/>
              </a:buClr>
            </a:pPr>
            <a:r>
              <a:rPr lang="en-US" sz="1667" dirty="0">
                <a:gradFill>
                  <a:gsLst>
                    <a:gs pos="82301">
                      <a:srgbClr val="0078D7"/>
                    </a:gs>
                    <a:gs pos="35000">
                      <a:srgbClr val="0078D7"/>
                    </a:gs>
                  </a:gsLst>
                  <a:lin ang="5400000" scaled="0"/>
                </a:gradFill>
                <a:cs typeface="Segoe UI" pitchFamily="34" charset="0"/>
              </a:rPr>
              <a:t>Optimized: </a:t>
            </a:r>
            <a:r>
              <a:rPr lang="en-US" sz="1568" dirty="0">
                <a:gradFill>
                  <a:gsLst>
                    <a:gs pos="19048">
                      <a:srgbClr val="505050"/>
                    </a:gs>
                    <a:gs pos="65000">
                      <a:srgbClr val="505050"/>
                    </a:gs>
                  </a:gsLst>
                  <a:lin ang="5400000" scaled="0"/>
                </a:gradFill>
                <a:cs typeface="Segoe UI" pitchFamily="34" charset="0"/>
              </a:rPr>
              <a:t>the virtualization layer and the operating system have been specifically optimized for containers</a:t>
            </a:r>
          </a:p>
        </p:txBody>
      </p:sp>
      <p:sp>
        <p:nvSpPr>
          <p:cNvPr id="31" name="Rectangle 30"/>
          <p:cNvSpPr/>
          <p:nvPr/>
        </p:nvSpPr>
        <p:spPr bwMode="auto">
          <a:xfrm>
            <a:off x="6899048" y="2176296"/>
            <a:ext cx="5023714" cy="34937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064544" y="4073608"/>
            <a:ext cx="4692723" cy="67231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34" name="Rectangle 33"/>
          <p:cNvSpPr/>
          <p:nvPr/>
        </p:nvSpPr>
        <p:spPr bwMode="auto">
          <a:xfrm>
            <a:off x="7064544" y="4817338"/>
            <a:ext cx="4692723" cy="67442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Server</a:t>
            </a:r>
          </a:p>
        </p:txBody>
      </p:sp>
      <p:sp>
        <p:nvSpPr>
          <p:cNvPr id="55" name="TextBox 54"/>
          <p:cNvSpPr txBox="1"/>
          <p:nvPr/>
        </p:nvSpPr>
        <p:spPr>
          <a:xfrm>
            <a:off x="7289749" y="1332693"/>
            <a:ext cx="1874164" cy="506790"/>
          </a:xfrm>
          <a:prstGeom prst="rect">
            <a:avLst/>
          </a:prstGeom>
          <a:noFill/>
        </p:spPr>
        <p:txBody>
          <a:bodyPr wrap="none" lIns="179259" tIns="143407" rIns="179259" bIns="143407" rtlCol="0">
            <a:spAutoFit/>
          </a:bodyPr>
          <a:lstStyle/>
          <a:p>
            <a:pPr algn="ctr">
              <a:lnSpc>
                <a:spcPct val="90000"/>
              </a:lnSpc>
              <a:spcAft>
                <a:spcPts val="588"/>
              </a:spcAft>
            </a:pPr>
            <a:r>
              <a:rPr lang="en-US" sz="1568" dirty="0">
                <a:gradFill>
                  <a:gsLst>
                    <a:gs pos="2917">
                      <a:srgbClr val="505050"/>
                    </a:gs>
                    <a:gs pos="30000">
                      <a:srgbClr val="505050"/>
                    </a:gs>
                  </a:gsLst>
                  <a:lin ang="5400000" scaled="0"/>
                </a:gradFill>
              </a:rPr>
              <a:t>Hyper-V Container</a:t>
            </a:r>
          </a:p>
        </p:txBody>
      </p:sp>
      <p:sp>
        <p:nvSpPr>
          <p:cNvPr id="56" name="Rectangle 55"/>
          <p:cNvSpPr/>
          <p:nvPr/>
        </p:nvSpPr>
        <p:spPr bwMode="auto">
          <a:xfrm>
            <a:off x="7124711" y="2453204"/>
            <a:ext cx="2194372" cy="1487817"/>
          </a:xfrm>
          <a:prstGeom prst="rect">
            <a:avLst/>
          </a:prstGeom>
          <a:noFill/>
          <a:ln w="666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7159939" y="2484396"/>
            <a:ext cx="2128954" cy="87759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ea typeface="Segoe UI" pitchFamily="34" charset="0"/>
                <a:cs typeface="Segoe UI" pitchFamily="34" charset="0"/>
              </a:rPr>
              <a:t>App A</a:t>
            </a:r>
            <a:br>
              <a:rPr lang="en-US" sz="1371" dirty="0">
                <a:gradFill>
                  <a:gsLst>
                    <a:gs pos="0">
                      <a:srgbClr val="FFFFFF"/>
                    </a:gs>
                    <a:gs pos="100000">
                      <a:srgbClr val="FFFFFF"/>
                    </a:gs>
                  </a:gsLst>
                  <a:lin ang="5400000" scaled="0"/>
                </a:gradFill>
                <a:ea typeface="Segoe UI" pitchFamily="34" charset="0"/>
                <a:cs typeface="Segoe UI" pitchFamily="34" charset="0"/>
              </a:rPr>
            </a:br>
            <a:r>
              <a:rPr lang="en-US" sz="882" i="1"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59" name="Rectangle 58"/>
          <p:cNvSpPr/>
          <p:nvPr/>
        </p:nvSpPr>
        <p:spPr bwMode="auto">
          <a:xfrm>
            <a:off x="7155305" y="3427136"/>
            <a:ext cx="2133588" cy="48361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Windows Guest OS</a:t>
            </a:r>
            <a:br>
              <a:rPr lang="en-US" sz="1372" dirty="0">
                <a:gradFill>
                  <a:gsLst>
                    <a:gs pos="0">
                      <a:srgbClr val="FFFFFF"/>
                    </a:gs>
                    <a:gs pos="100000">
                      <a:srgbClr val="FFFFFF"/>
                    </a:gs>
                  </a:gsLst>
                  <a:lin ang="5400000" scaled="0"/>
                </a:gradFill>
                <a:ea typeface="Segoe UI" pitchFamily="34" charset="0"/>
                <a:cs typeface="Segoe UI" pitchFamily="34" charset="0"/>
              </a:rPr>
            </a:br>
            <a:r>
              <a:rPr lang="en-US" sz="882" i="1" dirty="0">
                <a:gradFill>
                  <a:gsLst>
                    <a:gs pos="0">
                      <a:srgbClr val="FFFFFF"/>
                    </a:gs>
                    <a:gs pos="100000">
                      <a:srgbClr val="FFFFFF"/>
                    </a:gs>
                  </a:gsLst>
                  <a:lin ang="5400000" scaled="0"/>
                </a:gradFill>
                <a:ea typeface="Segoe UI" pitchFamily="34" charset="0"/>
                <a:cs typeface="Segoe UI" pitchFamily="34" charset="0"/>
              </a:rPr>
              <a:t>Optimized for Hyper-V Container</a:t>
            </a:r>
            <a:endParaRPr lang="en-US" sz="882" dirty="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p:cNvCxnSpPr/>
          <p:nvPr/>
        </p:nvCxnSpPr>
        <p:spPr>
          <a:xfrm>
            <a:off x="8222098" y="1753524"/>
            <a:ext cx="0" cy="672319"/>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689704" y="1332693"/>
            <a:ext cx="1874164" cy="506790"/>
          </a:xfrm>
          <a:prstGeom prst="rect">
            <a:avLst/>
          </a:prstGeom>
          <a:noFill/>
        </p:spPr>
        <p:txBody>
          <a:bodyPr wrap="none" lIns="179259" tIns="143407" rIns="179259" bIns="143407" rtlCol="0">
            <a:spAutoFit/>
          </a:bodyPr>
          <a:lstStyle/>
          <a:p>
            <a:pPr algn="ctr">
              <a:lnSpc>
                <a:spcPct val="90000"/>
              </a:lnSpc>
              <a:spcAft>
                <a:spcPts val="588"/>
              </a:spcAft>
            </a:pPr>
            <a:r>
              <a:rPr lang="en-US" sz="1568" dirty="0">
                <a:gradFill>
                  <a:gsLst>
                    <a:gs pos="2917">
                      <a:srgbClr val="505050"/>
                    </a:gs>
                    <a:gs pos="30000">
                      <a:srgbClr val="505050"/>
                    </a:gs>
                  </a:gsLst>
                  <a:lin ang="5400000" scaled="0"/>
                </a:gradFill>
              </a:rPr>
              <a:t>Hyper-V Container</a:t>
            </a:r>
          </a:p>
        </p:txBody>
      </p:sp>
      <p:sp>
        <p:nvSpPr>
          <p:cNvPr id="65" name="Rectangle 64"/>
          <p:cNvSpPr/>
          <p:nvPr/>
        </p:nvSpPr>
        <p:spPr bwMode="auto">
          <a:xfrm>
            <a:off x="9524889" y="2453204"/>
            <a:ext cx="2194372" cy="1487817"/>
          </a:xfrm>
          <a:prstGeom prst="rect">
            <a:avLst/>
          </a:prstGeom>
          <a:noFill/>
          <a:ln w="666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9560116" y="2484396"/>
            <a:ext cx="2128954" cy="87759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ea typeface="Segoe UI" pitchFamily="34" charset="0"/>
                <a:cs typeface="Segoe UI" pitchFamily="34" charset="0"/>
              </a:rPr>
              <a:t>App B</a:t>
            </a:r>
            <a:br>
              <a:rPr lang="en-US" sz="1371" dirty="0">
                <a:gradFill>
                  <a:gsLst>
                    <a:gs pos="0">
                      <a:srgbClr val="FFFFFF"/>
                    </a:gs>
                    <a:gs pos="100000">
                      <a:srgbClr val="FFFFFF"/>
                    </a:gs>
                  </a:gsLst>
                  <a:lin ang="5400000" scaled="0"/>
                </a:gradFill>
                <a:ea typeface="Segoe UI" pitchFamily="34" charset="0"/>
                <a:cs typeface="Segoe UI" pitchFamily="34" charset="0"/>
              </a:rPr>
            </a:br>
            <a:r>
              <a:rPr lang="en-US" sz="882" i="1"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67" name="Rectangle 66"/>
          <p:cNvSpPr/>
          <p:nvPr/>
        </p:nvSpPr>
        <p:spPr bwMode="auto">
          <a:xfrm>
            <a:off x="9555483" y="3427136"/>
            <a:ext cx="2133588" cy="48361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Windows Guest OS</a:t>
            </a:r>
            <a:br>
              <a:rPr lang="en-US" sz="1372" dirty="0">
                <a:gradFill>
                  <a:gsLst>
                    <a:gs pos="0">
                      <a:srgbClr val="FFFFFF"/>
                    </a:gs>
                    <a:gs pos="100000">
                      <a:srgbClr val="FFFFFF"/>
                    </a:gs>
                  </a:gsLst>
                  <a:lin ang="5400000" scaled="0"/>
                </a:gradFill>
                <a:ea typeface="Segoe UI" pitchFamily="34" charset="0"/>
                <a:cs typeface="Segoe UI" pitchFamily="34" charset="0"/>
              </a:rPr>
            </a:br>
            <a:r>
              <a:rPr lang="en-US" sz="882" i="1" dirty="0">
                <a:gradFill>
                  <a:gsLst>
                    <a:gs pos="0">
                      <a:srgbClr val="FFFFFF"/>
                    </a:gs>
                    <a:gs pos="100000">
                      <a:srgbClr val="FFFFFF"/>
                    </a:gs>
                  </a:gsLst>
                  <a:lin ang="5400000" scaled="0"/>
                </a:gradFill>
                <a:ea typeface="Segoe UI" pitchFamily="34" charset="0"/>
                <a:cs typeface="Segoe UI" pitchFamily="34" charset="0"/>
              </a:rPr>
              <a:t>Optimized for Hyper-V Container</a:t>
            </a:r>
            <a:endParaRPr lang="en-US" sz="882" dirty="0">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Connector 67"/>
          <p:cNvCxnSpPr/>
          <p:nvPr/>
        </p:nvCxnSpPr>
        <p:spPr>
          <a:xfrm flipH="1">
            <a:off x="10622276" y="1753524"/>
            <a:ext cx="1248" cy="672319"/>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a:xfrm>
            <a:off x="269240" y="1080473"/>
            <a:ext cx="5378549" cy="3493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745" spc="0">
                <a:gradFill>
                  <a:gsLst>
                    <a:gs pos="7965">
                      <a:srgbClr val="0078D7"/>
                    </a:gs>
                    <a:gs pos="34000">
                      <a:srgbClr val="0078D7"/>
                    </a:gs>
                  </a:gsLst>
                  <a:lin ang="5400000" scaled="1"/>
                </a:gradFill>
                <a:cs typeface="Segoe UI Semilight" panose="020B0402040204020203" pitchFamily="34" charset="0"/>
              </a:rPr>
              <a:t>Anatomy and key capabilities</a:t>
            </a:r>
          </a:p>
        </p:txBody>
      </p:sp>
    </p:spTree>
    <p:extLst>
      <p:ext uri="{BB962C8B-B14F-4D97-AF65-F5344CB8AC3E}">
        <p14:creationId xmlns:p14="http://schemas.microsoft.com/office/powerpoint/2010/main" val="404290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Effect transition="in" filter="fade">
                                      <p:cBhvr>
                                        <p:cTn id="7" dur="500"/>
                                        <p:tgtEl>
                                          <p:spTgt spid="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1" end="1"/>
                                            </p:txEl>
                                          </p:spTgt>
                                        </p:tgtEl>
                                        <p:attrNameLst>
                                          <p:attrName>style.visibility</p:attrName>
                                        </p:attrNameLst>
                                      </p:cBhvr>
                                      <p:to>
                                        <p:strVal val="visible"/>
                                      </p:to>
                                    </p:set>
                                    <p:animEffect transition="in" filter="fade">
                                      <p:cBhvr>
                                        <p:cTn id="12" dur="500"/>
                                        <p:tgtEl>
                                          <p:spTgt spid="6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2" end="2"/>
                                            </p:txEl>
                                          </p:spTgt>
                                        </p:tgtEl>
                                        <p:attrNameLst>
                                          <p:attrName>style.visibility</p:attrName>
                                        </p:attrNameLst>
                                      </p:cBhvr>
                                      <p:to>
                                        <p:strVal val="visible"/>
                                      </p:to>
                                    </p:set>
                                    <p:animEffect transition="in" filter="fade">
                                      <p:cBhvr>
                                        <p:cTn id="17" dur="500"/>
                                        <p:tgtEl>
                                          <p:spTgt spid="6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3" end="3"/>
                                            </p:txEl>
                                          </p:spTgt>
                                        </p:tgtEl>
                                        <p:attrNameLst>
                                          <p:attrName>style.visibility</p:attrName>
                                        </p:attrNameLst>
                                      </p:cBhvr>
                                      <p:to>
                                        <p:strVal val="visible"/>
                                      </p:to>
                                    </p:set>
                                    <p:animEffect transition="in" filter="fade">
                                      <p:cBhvr>
                                        <p:cTn id="22" dur="500"/>
                                        <p:tgtEl>
                                          <p:spTgt spid="6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5">
                                            <p:txEl>
                                              <p:pRg st="4" end="4"/>
                                            </p:txEl>
                                          </p:spTgt>
                                        </p:tgtEl>
                                        <p:attrNameLst>
                                          <p:attrName>style.visibility</p:attrName>
                                        </p:attrNameLst>
                                      </p:cBhvr>
                                      <p:to>
                                        <p:strVal val="visible"/>
                                      </p:to>
                                    </p:set>
                                    <p:animEffect transition="in" filter="fade">
                                      <p:cBhvr>
                                        <p:cTn id="27"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and Hyper-V Containers</a:t>
            </a:r>
          </a:p>
        </p:txBody>
      </p:sp>
      <p:sp>
        <p:nvSpPr>
          <p:cNvPr id="3" name="Text Placeholder 2"/>
          <p:cNvSpPr>
            <a:spLocks noGrp="1"/>
          </p:cNvSpPr>
          <p:nvPr>
            <p:ph type="body" sz="quarter" idx="10"/>
          </p:nvPr>
        </p:nvSpPr>
        <p:spPr>
          <a:xfrm>
            <a:off x="269239" y="1609357"/>
            <a:ext cx="4799424" cy="3388387"/>
          </a:xfrm>
        </p:spPr>
        <p:txBody>
          <a:bodyPr/>
          <a:lstStyle/>
          <a:p>
            <a:pPr>
              <a:spcAft>
                <a:spcPts val="1176"/>
              </a:spcAft>
            </a:pPr>
            <a:r>
              <a:rPr lang="en-US" sz="3137" b="1" dirty="0">
                <a:solidFill>
                  <a:srgbClr val="0078D7"/>
                </a:solidFill>
                <a:cs typeface="Segoe UI Semilight" panose="020B0402040204020203" pitchFamily="34" charset="0"/>
              </a:rPr>
              <a:t>Windows Server Container</a:t>
            </a:r>
            <a:br>
              <a:rPr lang="en-US" sz="1961" dirty="0">
                <a:gradFill>
                  <a:gsLst>
                    <a:gs pos="1250">
                      <a:schemeClr val="tx1"/>
                    </a:gs>
                    <a:gs pos="74000">
                      <a:schemeClr val="tx1"/>
                    </a:gs>
                  </a:gsLst>
                  <a:lin ang="5400000" scaled="0"/>
                </a:gradFill>
                <a:latin typeface="Segoe UI Semilight" panose="020B0402040204020203" pitchFamily="34" charset="0"/>
                <a:cs typeface="Segoe UI Semilight" panose="020B0402040204020203" pitchFamily="34" charset="0"/>
              </a:rPr>
            </a:br>
            <a:r>
              <a:rPr lang="en-US" sz="2157" dirty="0">
                <a:gradFill>
                  <a:gsLst>
                    <a:gs pos="1250">
                      <a:schemeClr val="tx1"/>
                    </a:gs>
                    <a:gs pos="74000">
                      <a:schemeClr val="tx1"/>
                    </a:gs>
                  </a:gsLst>
                  <a:lin ang="5400000" scaled="0"/>
                </a:gradFill>
                <a:latin typeface="Segoe UI Semilight" panose="020B0402040204020203" pitchFamily="34" charset="0"/>
                <a:cs typeface="Segoe UI Semilight" panose="020B0402040204020203" pitchFamily="34" charset="0"/>
              </a:rPr>
              <a:t>Bring the agility and density of containers to the Windows ecosystem, enabling agile application development and deployment</a:t>
            </a:r>
          </a:p>
          <a:p>
            <a:pPr>
              <a:spcAft>
                <a:spcPts val="1176"/>
              </a:spcAft>
            </a:pPr>
            <a:r>
              <a:rPr lang="en-US" sz="3137" b="1" dirty="0">
                <a:solidFill>
                  <a:srgbClr val="0078D7"/>
                </a:solidFill>
                <a:cs typeface="Segoe UI Semilight" panose="020B0402040204020203" pitchFamily="34" charset="0"/>
              </a:rPr>
              <a:t>Hyper-V Container</a:t>
            </a:r>
            <a:br>
              <a:rPr lang="en-US" sz="2745" dirty="0">
                <a:gradFill>
                  <a:gsLst>
                    <a:gs pos="1250">
                      <a:schemeClr val="tx1"/>
                    </a:gs>
                    <a:gs pos="74000">
                      <a:schemeClr val="tx1"/>
                    </a:gs>
                  </a:gsLst>
                  <a:lin ang="5400000" scaled="0"/>
                </a:gradFill>
                <a:cs typeface="Segoe UI Semilight" panose="020B0402040204020203" pitchFamily="34" charset="0"/>
              </a:rPr>
            </a:br>
            <a:r>
              <a:rPr lang="en-US" sz="2157" dirty="0">
                <a:gradFill>
                  <a:gsLst>
                    <a:gs pos="1250">
                      <a:schemeClr val="tx1"/>
                    </a:gs>
                    <a:gs pos="74000">
                      <a:schemeClr val="tx1"/>
                    </a:gs>
                  </a:gsLst>
                  <a:lin ang="5400000" scaled="0"/>
                </a:gradFill>
                <a:latin typeface="Segoe UI Semilight" panose="020B0402040204020203" pitchFamily="34" charset="0"/>
                <a:cs typeface="Segoe UI Semilight" panose="020B0402040204020203" pitchFamily="34" charset="0"/>
              </a:rPr>
              <a:t>Offer a unique additional level of isolation for sensitive applications with no additional coding required</a:t>
            </a:r>
          </a:p>
        </p:txBody>
      </p:sp>
      <p:pic>
        <p:nvPicPr>
          <p:cNvPr id="48" name="Picture 47"/>
          <p:cNvPicPr>
            <a:picLocks noChangeAspect="1"/>
          </p:cNvPicPr>
          <p:nvPr/>
        </p:nvPicPr>
        <p:blipFill>
          <a:blip r:embed="rId2"/>
          <a:stretch>
            <a:fillRect/>
          </a:stretch>
        </p:blipFill>
        <p:spPr>
          <a:xfrm>
            <a:off x="8805871" y="2084363"/>
            <a:ext cx="3137487" cy="3163355"/>
          </a:xfrm>
          <a:prstGeom prst="rect">
            <a:avLst/>
          </a:prstGeom>
        </p:spPr>
      </p:pic>
      <p:pic>
        <p:nvPicPr>
          <p:cNvPr id="49" name="Picture 48"/>
          <p:cNvPicPr>
            <a:picLocks noChangeAspect="1"/>
          </p:cNvPicPr>
          <p:nvPr/>
        </p:nvPicPr>
        <p:blipFill>
          <a:blip r:embed="rId3"/>
          <a:stretch>
            <a:fillRect/>
          </a:stretch>
        </p:blipFill>
        <p:spPr>
          <a:xfrm>
            <a:off x="5498383" y="2064051"/>
            <a:ext cx="3161325" cy="3183667"/>
          </a:xfrm>
          <a:prstGeom prst="rect">
            <a:avLst/>
          </a:prstGeom>
        </p:spPr>
      </p:pic>
      <p:cxnSp>
        <p:nvCxnSpPr>
          <p:cNvPr id="51" name="Straight Connector 50"/>
          <p:cNvCxnSpPr/>
          <p:nvPr/>
        </p:nvCxnSpPr>
        <p:spPr>
          <a:xfrm flipH="1">
            <a:off x="8710572" y="1412044"/>
            <a:ext cx="25805" cy="483608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535785" y="5371254"/>
            <a:ext cx="2695097" cy="363946"/>
          </a:xfrm>
          <a:prstGeom prst="rect">
            <a:avLst/>
          </a:prstGeom>
        </p:spPr>
        <p:txBody>
          <a:bodyPr wrap="none">
            <a:spAutoFit/>
          </a:bodyPr>
          <a:lstStyle/>
          <a:p>
            <a:r>
              <a:rPr lang="en-US" sz="1765" b="1" dirty="0">
                <a:solidFill>
                  <a:srgbClr val="0078D7"/>
                </a:solidFill>
                <a:cs typeface="Segoe UI Semilight" panose="020B0402040204020203" pitchFamily="34" charset="0"/>
              </a:rPr>
              <a:t>Windows Server Container</a:t>
            </a:r>
            <a:endParaRPr lang="en-US" sz="1765" dirty="0"/>
          </a:p>
        </p:txBody>
      </p:sp>
      <p:sp>
        <p:nvSpPr>
          <p:cNvPr id="54" name="Rectangle 53"/>
          <p:cNvSpPr/>
          <p:nvPr/>
        </p:nvSpPr>
        <p:spPr>
          <a:xfrm>
            <a:off x="9289343" y="5371254"/>
            <a:ext cx="1926040" cy="363946"/>
          </a:xfrm>
          <a:prstGeom prst="rect">
            <a:avLst/>
          </a:prstGeom>
        </p:spPr>
        <p:txBody>
          <a:bodyPr wrap="none">
            <a:spAutoFit/>
          </a:bodyPr>
          <a:lstStyle/>
          <a:p>
            <a:r>
              <a:rPr lang="en-US" sz="1765" b="1" dirty="0">
                <a:solidFill>
                  <a:srgbClr val="0078D7"/>
                </a:solidFill>
                <a:cs typeface="Segoe UI Semilight" panose="020B0402040204020203" pitchFamily="34" charset="0"/>
              </a:rPr>
              <a:t>Hyper-V Container</a:t>
            </a:r>
            <a:endParaRPr lang="en-US" sz="1765" dirty="0"/>
          </a:p>
        </p:txBody>
      </p:sp>
    </p:spTree>
    <p:extLst>
      <p:ext uri="{BB962C8B-B14F-4D97-AF65-F5344CB8AC3E}">
        <p14:creationId xmlns:p14="http://schemas.microsoft.com/office/powerpoint/2010/main" val="6967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5973906" cy="5101264"/>
          </a:xfrm>
        </p:spPr>
        <p:txBody>
          <a:bodyPr/>
          <a:lstStyle/>
          <a:p>
            <a:r>
              <a:rPr lang="en-US" sz="3200" dirty="0"/>
              <a:t>Distribute/Manage/Scale your services</a:t>
            </a:r>
          </a:p>
          <a:p>
            <a:pPr lvl="1"/>
            <a:r>
              <a:rPr lang="en-US" sz="1800" dirty="0"/>
              <a:t>Service Fabric components are free of charge</a:t>
            </a:r>
          </a:p>
          <a:p>
            <a:r>
              <a:rPr lang="en-US" sz="3200" dirty="0"/>
              <a:t>Supported clouds (Windows, soon Linux)</a:t>
            </a:r>
          </a:p>
          <a:p>
            <a:pPr lvl="1">
              <a:tabLst>
                <a:tab pos="2001838" algn="l"/>
              </a:tabLst>
            </a:pPr>
            <a:r>
              <a:rPr lang="en-US" sz="1800" dirty="0"/>
              <a:t>Microsoft:	Azure &amp; Azure Stack</a:t>
            </a:r>
          </a:p>
          <a:p>
            <a:pPr lvl="1">
              <a:tabLst>
                <a:tab pos="2001838" algn="l"/>
              </a:tabLst>
            </a:pPr>
            <a:r>
              <a:rPr lang="en-US" sz="1800" dirty="0"/>
              <a:t>Other:	On-premises &amp; other public clouds</a:t>
            </a:r>
          </a:p>
          <a:p>
            <a:pPr lvl="1">
              <a:tabLst>
                <a:tab pos="2001838" algn="l"/>
              </a:tabLst>
            </a:pPr>
            <a:r>
              <a:rPr lang="en-US" sz="1800" dirty="0" err="1"/>
              <a:t>OneBox</a:t>
            </a:r>
            <a:r>
              <a:rPr lang="en-US" sz="1800" dirty="0"/>
              <a:t>:	Development PC (via SF SDK)</a:t>
            </a:r>
          </a:p>
          <a:p>
            <a:r>
              <a:rPr lang="en-US" sz="3200" dirty="0"/>
              <a:t>Programming models</a:t>
            </a:r>
          </a:p>
          <a:p>
            <a:pPr lvl="1"/>
            <a:r>
              <a:rPr lang="en-US" sz="1800" dirty="0"/>
              <a:t>Guest executables: Any Windows app (any language &amp; frameworks)</a:t>
            </a:r>
          </a:p>
          <a:p>
            <a:pPr lvl="1"/>
            <a:r>
              <a:rPr lang="en-US" sz="1800" dirty="0"/>
              <a:t>Service host executables: Reliable Services (.NET)</a:t>
            </a:r>
          </a:p>
        </p:txBody>
      </p:sp>
      <p:sp>
        <p:nvSpPr>
          <p:cNvPr id="2" name="Title 1"/>
          <p:cNvSpPr>
            <a:spLocks noGrp="1"/>
          </p:cNvSpPr>
          <p:nvPr>
            <p:ph type="title"/>
          </p:nvPr>
        </p:nvSpPr>
        <p:spPr>
          <a:xfrm>
            <a:off x="1404866" y="186273"/>
            <a:ext cx="11655840" cy="899665"/>
          </a:xfrm>
        </p:spPr>
        <p:txBody>
          <a:bodyPr/>
          <a:lstStyle/>
          <a:p>
            <a:r>
              <a:rPr lang="en-US"/>
              <a:t>Service Fabric</a:t>
            </a:r>
            <a:r>
              <a:rPr lang="en-US" dirty="0"/>
              <a:t> </a:t>
            </a:r>
            <a:r>
              <a:rPr lang="en-US"/>
              <a:t>Overview</a:t>
            </a:r>
            <a:endParaRPr lang="en-US" dirty="0"/>
          </a:p>
        </p:txBody>
      </p:sp>
      <p:pic>
        <p:nvPicPr>
          <p:cNvPr id="4" name="Picture 3"/>
          <p:cNvPicPr>
            <a:picLocks noChangeAspect="1"/>
          </p:cNvPicPr>
          <p:nvPr/>
        </p:nvPicPr>
        <p:blipFill>
          <a:blip r:embed="rId3"/>
          <a:stretch>
            <a:fillRect/>
          </a:stretch>
        </p:blipFill>
        <p:spPr>
          <a:xfrm>
            <a:off x="6391802" y="1368575"/>
            <a:ext cx="5389098" cy="3723687"/>
          </a:xfrm>
          <a:prstGeom prst="rect">
            <a:avLst/>
          </a:prstGeom>
        </p:spPr>
      </p:pic>
    </p:spTree>
    <p:extLst>
      <p:ext uri="{BB962C8B-B14F-4D97-AF65-F5344CB8AC3E}">
        <p14:creationId xmlns:p14="http://schemas.microsoft.com/office/powerpoint/2010/main" val="4143497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0067" y="290403"/>
            <a:ext cx="11654187" cy="899409"/>
          </a:xfrm>
        </p:spPr>
        <p:txBody>
          <a:bodyPr/>
          <a:lstStyle/>
          <a:p>
            <a:r>
              <a:rPr lang="en-US" altLang="zh-CN" dirty="0"/>
              <a:t>What can you build with Service Fabric?</a:t>
            </a:r>
            <a:endParaRPr lang="en-US" dirty="0"/>
          </a:p>
        </p:txBody>
      </p:sp>
      <p:sp>
        <p:nvSpPr>
          <p:cNvPr id="6" name="Text Placeholder 1"/>
          <p:cNvSpPr>
            <a:spLocks noGrp="1"/>
          </p:cNvSpPr>
          <p:nvPr>
            <p:ph type="body" sz="quarter" idx="10"/>
          </p:nvPr>
        </p:nvSpPr>
        <p:spPr>
          <a:xfrm>
            <a:off x="194538" y="1312123"/>
            <a:ext cx="11997463" cy="1753030"/>
          </a:xfrm>
        </p:spPr>
        <p:txBody>
          <a:bodyPr/>
          <a:lstStyle/>
          <a:p>
            <a:pPr marL="0" indent="0">
              <a:buNone/>
            </a:pPr>
            <a:r>
              <a:rPr lang="en-US" b="1" dirty="0">
                <a:solidFill>
                  <a:schemeClr val="tx2"/>
                </a:solidFill>
              </a:rPr>
              <a:t>Stateless services</a:t>
            </a:r>
          </a:p>
          <a:p>
            <a:pPr marL="336118" lvl="1" indent="0">
              <a:buNone/>
            </a:pPr>
            <a:r>
              <a:rPr lang="en-US" sz="2157" b="1" dirty="0">
                <a:latin typeface="+mj-lt"/>
              </a:rPr>
              <a:t>A service that has state where the state is persisted to external storage, such as Azure databases or Azure storage</a:t>
            </a:r>
          </a:p>
          <a:p>
            <a:pPr marL="336118" lvl="1" indent="0">
              <a:buNone/>
            </a:pPr>
            <a:r>
              <a:rPr lang="en-US" sz="2157" b="1" dirty="0">
                <a:latin typeface="+mj-lt"/>
              </a:rPr>
              <a:t>Existing web (ASP.NET) and worker role applications</a:t>
            </a:r>
          </a:p>
        </p:txBody>
      </p:sp>
      <p:sp>
        <p:nvSpPr>
          <p:cNvPr id="7" name="Rectangle 6"/>
          <p:cNvSpPr/>
          <p:nvPr/>
        </p:nvSpPr>
        <p:spPr>
          <a:xfrm>
            <a:off x="269241" y="3279596"/>
            <a:ext cx="11422701" cy="1689668"/>
          </a:xfrm>
          <a:prstGeom prst="rect">
            <a:avLst/>
          </a:prstGeom>
        </p:spPr>
        <p:txBody>
          <a:bodyPr wrap="square">
            <a:spAutoFit/>
          </a:bodyPr>
          <a:lstStyle/>
          <a:p>
            <a:pPr defTabSz="896386"/>
            <a:r>
              <a:rPr lang="en-US" sz="3921" kern="0" dirty="0">
                <a:solidFill>
                  <a:srgbClr val="47D8FF"/>
                </a:solidFill>
                <a:latin typeface="Segoe UI Light"/>
              </a:rPr>
              <a:t>Stateful services</a:t>
            </a:r>
          </a:p>
          <a:p>
            <a:pPr marL="0" lvl="1" defTabSz="896386"/>
            <a:r>
              <a:rPr lang="en-US" sz="2157" kern="0" dirty="0">
                <a:solidFill>
                  <a:srgbClr val="FFFFFF"/>
                </a:solidFill>
                <a:latin typeface="Segoe UI Light"/>
              </a:rPr>
              <a:t>Reliability of state through replication and local persistence</a:t>
            </a:r>
          </a:p>
          <a:p>
            <a:pPr marL="0" lvl="1" defTabSz="896386"/>
            <a:r>
              <a:rPr lang="en-US" sz="2157" kern="0" dirty="0">
                <a:solidFill>
                  <a:srgbClr val="FFFFFF"/>
                </a:solidFill>
                <a:latin typeface="Segoe UI Light"/>
              </a:rPr>
              <a:t>Reduces latency</a:t>
            </a:r>
          </a:p>
          <a:p>
            <a:pPr marL="0" lvl="1" defTabSz="896386"/>
            <a:r>
              <a:rPr lang="en-US" sz="2157" kern="0" dirty="0">
                <a:solidFill>
                  <a:srgbClr val="FFFFFF"/>
                </a:solidFill>
                <a:latin typeface="Segoe UI Light"/>
              </a:rPr>
              <a:t>Reduces the complexity and number of components in traditional three tier architecture </a:t>
            </a:r>
          </a:p>
        </p:txBody>
      </p:sp>
      <p:sp>
        <p:nvSpPr>
          <p:cNvPr id="8" name="Rectangle 7"/>
          <p:cNvSpPr/>
          <p:nvPr/>
        </p:nvSpPr>
        <p:spPr>
          <a:xfrm>
            <a:off x="269241" y="5296552"/>
            <a:ext cx="11049191" cy="1025869"/>
          </a:xfrm>
          <a:prstGeom prst="rect">
            <a:avLst/>
          </a:prstGeom>
        </p:spPr>
        <p:txBody>
          <a:bodyPr wrap="square">
            <a:spAutoFit/>
          </a:bodyPr>
          <a:lstStyle/>
          <a:p>
            <a:pPr defTabSz="896386"/>
            <a:r>
              <a:rPr lang="en-US" sz="3921" kern="0" dirty="0">
                <a:solidFill>
                  <a:srgbClr val="47D8FF"/>
                </a:solidFill>
                <a:latin typeface="Segoe UI Light"/>
              </a:rPr>
              <a:t>Existing apps written with other frameworks</a:t>
            </a:r>
          </a:p>
          <a:p>
            <a:pPr marL="0" lvl="1" defTabSz="896386"/>
            <a:r>
              <a:rPr lang="en-US" sz="2157" kern="0" dirty="0">
                <a:solidFill>
                  <a:srgbClr val="FFFFFF"/>
                </a:solidFill>
                <a:latin typeface="Segoe UI Light"/>
              </a:rPr>
              <a:t>node.js, Java VMs, any EXE</a:t>
            </a:r>
          </a:p>
        </p:txBody>
      </p:sp>
    </p:spTree>
    <p:extLst>
      <p:ext uri="{BB962C8B-B14F-4D97-AF65-F5344CB8AC3E}">
        <p14:creationId xmlns:p14="http://schemas.microsoft.com/office/powerpoint/2010/main" val="1103938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216185" y="5477793"/>
            <a:ext cx="5739316" cy="9990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a:xfrm>
            <a:off x="146627" y="141941"/>
            <a:ext cx="11655840" cy="899537"/>
          </a:xfrm>
        </p:spPr>
        <p:txBody>
          <a:bodyPr/>
          <a:lstStyle/>
          <a:p>
            <a:r>
              <a:rPr lang="en-US" dirty="0">
                <a:solidFill>
                  <a:schemeClr val="tx1"/>
                </a:solidFill>
              </a:rPr>
              <a:t>Stateless Services Pattern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722" y="5582039"/>
            <a:ext cx="764951" cy="764951"/>
          </a:xfrm>
          <a:prstGeom prst="rect">
            <a:avLst/>
          </a:prstGeom>
        </p:spPr>
      </p:pic>
      <p:pic>
        <p:nvPicPr>
          <p:cNvPr id="10" name="Picture 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723004" y="818730"/>
            <a:ext cx="824159" cy="824159"/>
          </a:xfrm>
          <a:prstGeom prst="rect">
            <a:avLst/>
          </a:prstGeom>
        </p:spPr>
      </p:pic>
      <p:grpSp>
        <p:nvGrpSpPr>
          <p:cNvPr id="8" name="Group 7"/>
          <p:cNvGrpSpPr/>
          <p:nvPr/>
        </p:nvGrpSpPr>
        <p:grpSpPr>
          <a:xfrm>
            <a:off x="4216185" y="1962257"/>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Front End</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801485" y="1683729"/>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547" y="5603201"/>
            <a:ext cx="764951" cy="764951"/>
          </a:xfrm>
          <a:prstGeom prst="rect">
            <a:avLst/>
          </a:prstGeom>
        </p:spPr>
      </p:pic>
      <p:grpSp>
        <p:nvGrpSpPr>
          <p:cNvPr id="9" name="Group 8"/>
          <p:cNvGrpSpPr/>
          <p:nvPr/>
        </p:nvGrpSpPr>
        <p:grpSpPr>
          <a:xfrm>
            <a:off x="4216185" y="3615179"/>
            <a:ext cx="5739316" cy="858886"/>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Middle-tier</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7386785" y="1683729"/>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28121" y="1699561"/>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784928" y="2727187"/>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5514482" y="4814277"/>
            <a:ext cx="1176104" cy="401744"/>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5799777" y="4725374"/>
            <a:ext cx="1558579" cy="197074"/>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968722" y="2382016"/>
            <a:ext cx="450287" cy="3582498"/>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4911112" y="4827621"/>
            <a:ext cx="1194504" cy="314334"/>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10443" y="5603201"/>
            <a:ext cx="764951" cy="764951"/>
          </a:xfrm>
          <a:prstGeom prst="rect">
            <a:avLst/>
          </a:prstGeom>
        </p:spPr>
      </p:pic>
      <p:pic>
        <p:nvPicPr>
          <p:cNvPr id="77" name="Picture 76"/>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15833" y="5603201"/>
            <a:ext cx="764951" cy="764951"/>
          </a:xfrm>
          <a:prstGeom prst="rect">
            <a:avLst/>
          </a:prstGeom>
        </p:spPr>
      </p:pic>
      <p:pic>
        <p:nvPicPr>
          <p:cNvPr id="78" name="Picture 77"/>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83169" y="5596768"/>
            <a:ext cx="764951" cy="764951"/>
          </a:xfrm>
          <a:prstGeom prst="rect">
            <a:avLst/>
          </a:prstGeom>
        </p:spPr>
      </p:pic>
      <p:cxnSp>
        <p:nvCxnSpPr>
          <p:cNvPr id="79" name="Straight Arrow Connector 78"/>
          <p:cNvCxnSpPr/>
          <p:nvPr/>
        </p:nvCxnSpPr>
        <p:spPr>
          <a:xfrm>
            <a:off x="6151498" y="4337916"/>
            <a:ext cx="1428715" cy="126528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75677" y="4391621"/>
            <a:ext cx="1330608" cy="1205147"/>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71819" y="4571940"/>
            <a:ext cx="1419339" cy="858886"/>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016259" y="1723481"/>
            <a:ext cx="3161870" cy="47533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r>
              <a:rPr lang="en-US" sz="1765" dirty="0">
                <a:solidFill>
                  <a:srgbClr val="FFFFFF"/>
                </a:solidFill>
                <a:latin typeface="Segoe UI"/>
              </a:rPr>
              <a:t>Scale stateless services backed by partitioned storage</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Increase reliability and ordering with queues</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Reduce read latency with caches</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Manage your own transactions for state consistency</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More moving parts each managed differently</a:t>
            </a:r>
          </a:p>
        </p:txBody>
      </p:sp>
      <p:cxnSp>
        <p:nvCxnSpPr>
          <p:cNvPr id="48" name="Straight Arrow Connector 47"/>
          <p:cNvCxnSpPr/>
          <p:nvPr/>
        </p:nvCxnSpPr>
        <p:spPr>
          <a:xfrm>
            <a:off x="8250689" y="4387535"/>
            <a:ext cx="1257852" cy="118336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23004" y="1540102"/>
            <a:ext cx="857210" cy="248380"/>
          </a:xfrm>
          <a:prstGeom prst="rect">
            <a:avLst/>
          </a:prstGeom>
          <a:noFill/>
          <a:ln>
            <a:noFill/>
          </a:ln>
        </p:spPr>
        <p:txBody>
          <a:bodyPr wrap="none" lIns="0" tIns="26893" rIns="0" bIns="0" rtlCol="0">
            <a:noAutofit/>
          </a:bodyPr>
          <a:lstStyle/>
          <a:p>
            <a:pPr algn="ctr" defTabSz="896386">
              <a:lnSpc>
                <a:spcPts val="784"/>
              </a:lnSpc>
            </a:pPr>
            <a:r>
              <a:rPr lang="en-US" sz="980" kern="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201679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372" y="-50914"/>
            <a:ext cx="8743463" cy="899537"/>
          </a:xfrm>
        </p:spPr>
        <p:txBody>
          <a:bodyPr/>
          <a:lstStyle/>
          <a:p>
            <a:r>
              <a:rPr lang="en-US" dirty="0"/>
              <a:t>Decision Tree</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9543" y="333013"/>
            <a:ext cx="1098710" cy="624756"/>
          </a:xfrm>
          <a:prstGeom prst="rect">
            <a:avLst/>
          </a:prstGeom>
        </p:spPr>
      </p:pic>
      <p:sp>
        <p:nvSpPr>
          <p:cNvPr id="2" name="Flowchart: Decision 1"/>
          <p:cNvSpPr/>
          <p:nvPr/>
        </p:nvSpPr>
        <p:spPr bwMode="auto">
          <a:xfrm>
            <a:off x="5307380" y="704860"/>
            <a:ext cx="1876747" cy="1344637"/>
          </a:xfrm>
          <a:prstGeom prst="flowChartDecisi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New Code?</a:t>
            </a:r>
          </a:p>
        </p:txBody>
      </p:sp>
      <p:sp>
        <p:nvSpPr>
          <p:cNvPr id="3" name="Flowchart: Process 2"/>
          <p:cNvSpPr/>
          <p:nvPr/>
        </p:nvSpPr>
        <p:spPr bwMode="auto">
          <a:xfrm>
            <a:off x="1564801" y="4705753"/>
            <a:ext cx="2896646" cy="736889"/>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Microservice : </a:t>
            </a:r>
            <a:r>
              <a:rPr lang="en-US" sz="1961" kern="0" dirty="0" err="1">
                <a:gradFill>
                  <a:gsLst>
                    <a:gs pos="0">
                      <a:srgbClr val="FFFFFF"/>
                    </a:gs>
                    <a:gs pos="100000">
                      <a:srgbClr val="FFFFFF"/>
                    </a:gs>
                  </a:gsLst>
                  <a:lin ang="5400000" scaled="0"/>
                </a:gradFill>
              </a:rPr>
              <a:t>statefull</a:t>
            </a:r>
            <a:r>
              <a:rPr lang="en-US" sz="1961" kern="0" dirty="0">
                <a:gradFill>
                  <a:gsLst>
                    <a:gs pos="0">
                      <a:srgbClr val="FFFFFF"/>
                    </a:gs>
                    <a:gs pos="100000">
                      <a:srgbClr val="FFFFFF"/>
                    </a:gs>
                  </a:gsLst>
                  <a:lin ang="5400000" scaled="0"/>
                </a:gradFill>
              </a:rPr>
              <a:t>, stateless, agent</a:t>
            </a:r>
          </a:p>
        </p:txBody>
      </p:sp>
      <p:sp>
        <p:nvSpPr>
          <p:cNvPr id="17" name="Flowchart: Decision 16"/>
          <p:cNvSpPr/>
          <p:nvPr/>
        </p:nvSpPr>
        <p:spPr bwMode="auto">
          <a:xfrm>
            <a:off x="7731838" y="2701833"/>
            <a:ext cx="2561731" cy="1819712"/>
          </a:xfrm>
          <a:prstGeom prst="flowChartDecisi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Just Files and Network?</a:t>
            </a:r>
          </a:p>
        </p:txBody>
      </p:sp>
      <p:sp>
        <p:nvSpPr>
          <p:cNvPr id="18" name="Flowchart: Process 17"/>
          <p:cNvSpPr/>
          <p:nvPr/>
        </p:nvSpPr>
        <p:spPr bwMode="auto">
          <a:xfrm>
            <a:off x="6423363" y="4707240"/>
            <a:ext cx="1006882" cy="466405"/>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Guest</a:t>
            </a:r>
          </a:p>
        </p:txBody>
      </p:sp>
      <p:sp>
        <p:nvSpPr>
          <p:cNvPr id="19" name="Flowchart: Process 18"/>
          <p:cNvSpPr/>
          <p:nvPr/>
        </p:nvSpPr>
        <p:spPr bwMode="auto">
          <a:xfrm>
            <a:off x="7845349" y="4723941"/>
            <a:ext cx="2844507" cy="466405"/>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Container</a:t>
            </a:r>
          </a:p>
        </p:txBody>
      </p:sp>
      <p:sp>
        <p:nvSpPr>
          <p:cNvPr id="20" name="Flowchart: Process 19"/>
          <p:cNvSpPr/>
          <p:nvPr/>
        </p:nvSpPr>
        <p:spPr bwMode="auto">
          <a:xfrm>
            <a:off x="8774096" y="6046946"/>
            <a:ext cx="3189424" cy="466405"/>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Other Container Platforms</a:t>
            </a:r>
          </a:p>
        </p:txBody>
      </p:sp>
      <p:sp>
        <p:nvSpPr>
          <p:cNvPr id="21" name="Flowchart: Process 20"/>
          <p:cNvSpPr/>
          <p:nvPr/>
        </p:nvSpPr>
        <p:spPr bwMode="auto">
          <a:xfrm>
            <a:off x="3667193" y="6060070"/>
            <a:ext cx="4544706" cy="466405"/>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Service Fabric (Azure or on </a:t>
            </a:r>
            <a:r>
              <a:rPr lang="en-US" sz="1961" kern="0" dirty="0" err="1">
                <a:gradFill>
                  <a:gsLst>
                    <a:gs pos="0">
                      <a:srgbClr val="FFFFFF"/>
                    </a:gs>
                    <a:gs pos="100000">
                      <a:srgbClr val="FFFFFF"/>
                    </a:gs>
                  </a:gsLst>
                  <a:lin ang="5400000" scaled="0"/>
                </a:gradFill>
              </a:rPr>
              <a:t>prem</a:t>
            </a:r>
            <a:r>
              <a:rPr lang="en-US" sz="1961" kern="0" dirty="0">
                <a:gradFill>
                  <a:gsLst>
                    <a:gs pos="0">
                      <a:srgbClr val="FFFFFF"/>
                    </a:gs>
                    <a:gs pos="100000">
                      <a:srgbClr val="FFFFFF"/>
                    </a:gs>
                  </a:gsLst>
                  <a:lin ang="5400000" scaled="0"/>
                </a:gradFill>
              </a:rPr>
              <a:t>)</a:t>
            </a:r>
          </a:p>
        </p:txBody>
      </p:sp>
      <p:cxnSp>
        <p:nvCxnSpPr>
          <p:cNvPr id="7" name="Straight Arrow Connector 6"/>
          <p:cNvCxnSpPr>
            <a:stCxn id="2" idx="1"/>
          </p:cNvCxnSpPr>
          <p:nvPr/>
        </p:nvCxnSpPr>
        <p:spPr>
          <a:xfrm flipH="1">
            <a:off x="4084101" y="1377178"/>
            <a:ext cx="1223279" cy="33216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8" idx="3"/>
            <a:endCxn id="17" idx="0"/>
          </p:cNvCxnSpPr>
          <p:nvPr/>
        </p:nvCxnSpPr>
        <p:spPr>
          <a:xfrm>
            <a:off x="8599904" y="2396312"/>
            <a:ext cx="412800" cy="3055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1"/>
            <a:endCxn id="18" idx="0"/>
          </p:cNvCxnSpPr>
          <p:nvPr/>
        </p:nvCxnSpPr>
        <p:spPr>
          <a:xfrm flipH="1">
            <a:off x="6926804" y="3611689"/>
            <a:ext cx="805033" cy="1095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3"/>
          </p:cNvCxnSpPr>
          <p:nvPr/>
        </p:nvCxnSpPr>
        <p:spPr>
          <a:xfrm>
            <a:off x="10293568" y="3611689"/>
            <a:ext cx="0" cy="10940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8" idx="2"/>
          </p:cNvCxnSpPr>
          <p:nvPr/>
        </p:nvCxnSpPr>
        <p:spPr>
          <a:xfrm>
            <a:off x="6926804" y="5173644"/>
            <a:ext cx="0" cy="886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999913" y="5190345"/>
            <a:ext cx="0" cy="8697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272947" y="5172157"/>
            <a:ext cx="0" cy="8879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084101" y="5442641"/>
            <a:ext cx="0" cy="6032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901827" y="5390235"/>
            <a:ext cx="1182893" cy="506901"/>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dirty="0">
                <a:gradFill>
                  <a:gsLst>
                    <a:gs pos="2917">
                      <a:schemeClr val="tx1"/>
                    </a:gs>
                    <a:gs pos="30000">
                      <a:schemeClr val="tx1"/>
                    </a:gs>
                  </a:gsLst>
                  <a:lin ang="5400000" scaled="0"/>
                </a:gradFill>
              </a:rPr>
              <a:t>* Preview</a:t>
            </a:r>
          </a:p>
        </p:txBody>
      </p:sp>
      <p:sp>
        <p:nvSpPr>
          <p:cNvPr id="28" name="Flowchart: Decision 27"/>
          <p:cNvSpPr/>
          <p:nvPr/>
        </p:nvSpPr>
        <p:spPr bwMode="auto">
          <a:xfrm>
            <a:off x="6723156" y="1723993"/>
            <a:ext cx="1876747" cy="1344637"/>
          </a:xfrm>
          <a:prstGeom prst="flowChartDecisi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AD?</a:t>
            </a:r>
          </a:p>
        </p:txBody>
      </p:sp>
      <p:cxnSp>
        <p:nvCxnSpPr>
          <p:cNvPr id="36" name="Straight Arrow Connector 35"/>
          <p:cNvCxnSpPr>
            <a:stCxn id="2" idx="3"/>
            <a:endCxn id="28" idx="0"/>
          </p:cNvCxnSpPr>
          <p:nvPr/>
        </p:nvCxnSpPr>
        <p:spPr>
          <a:xfrm>
            <a:off x="7184127" y="1377179"/>
            <a:ext cx="477403" cy="3468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Flowchart: Process 64"/>
          <p:cNvSpPr/>
          <p:nvPr/>
        </p:nvSpPr>
        <p:spPr bwMode="auto">
          <a:xfrm>
            <a:off x="5170496" y="4712931"/>
            <a:ext cx="1006882" cy="466405"/>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0">
                      <a:srgbClr val="FFFFFF"/>
                    </a:gs>
                    <a:gs pos="100000">
                      <a:srgbClr val="FFFFFF"/>
                    </a:gs>
                  </a:gsLst>
                  <a:lin ang="5400000" scaled="0"/>
                </a:gradFill>
              </a:rPr>
              <a:t>VM</a:t>
            </a:r>
          </a:p>
        </p:txBody>
      </p:sp>
      <p:cxnSp>
        <p:nvCxnSpPr>
          <p:cNvPr id="66" name="Straight Arrow Connector 65"/>
          <p:cNvCxnSpPr>
            <a:stCxn id="28" idx="1"/>
            <a:endCxn id="65" idx="0"/>
          </p:cNvCxnSpPr>
          <p:nvPr/>
        </p:nvCxnSpPr>
        <p:spPr>
          <a:xfrm flipH="1">
            <a:off x="5673937" y="2396312"/>
            <a:ext cx="1049219" cy="23166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211269" y="3593524"/>
            <a:ext cx="5739316" cy="99314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err="1">
                <a:solidFill>
                  <a:srgbClr val="404040"/>
                </a:solidFill>
                <a:ea typeface="Segoe UI" pitchFamily="34" charset="0"/>
                <a:cs typeface="Segoe UI" pitchFamily="34" charset="0"/>
              </a:rPr>
              <a:t>Stateful</a:t>
            </a:r>
            <a:endParaRPr lang="en-US" sz="1350" kern="0" spc="-37" dirty="0">
              <a:solidFill>
                <a:srgbClr val="404040"/>
              </a:solidFill>
              <a:ea typeface="Segoe UI" pitchFamily="34" charset="0"/>
              <a:cs typeface="Segoe UI" pitchFamily="34" charset="0"/>
            </a:endParaRP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Middle-tier</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a:xfrm>
            <a:off x="269241" y="142110"/>
            <a:ext cx="11655840" cy="899537"/>
          </a:xfrm>
        </p:spPr>
        <p:txBody>
          <a:bodyPr/>
          <a:lstStyle/>
          <a:p>
            <a:r>
              <a:rPr lang="en-US" dirty="0" err="1">
                <a:solidFill>
                  <a:schemeClr val="tx1"/>
                </a:solidFill>
              </a:rPr>
              <a:t>Stateful</a:t>
            </a:r>
            <a:r>
              <a:rPr lang="en-US" dirty="0">
                <a:solidFill>
                  <a:schemeClr val="tx1"/>
                </a:solidFill>
              </a:rPr>
              <a:t> Services Pattern</a:t>
            </a:r>
            <a:br>
              <a:rPr lang="en-US" dirty="0">
                <a:solidFill>
                  <a:schemeClr val="tx1"/>
                </a:solidFill>
              </a:rPr>
            </a:br>
            <a:r>
              <a:rPr lang="en-US" sz="3137" dirty="0">
                <a:solidFill>
                  <a:schemeClr val="tx1"/>
                </a:solidFill>
              </a:rPr>
              <a:t>Simplify design, reduce latency</a:t>
            </a:r>
          </a:p>
        </p:txBody>
      </p:sp>
      <p:grpSp>
        <p:nvGrpSpPr>
          <p:cNvPr id="8" name="Group 7"/>
          <p:cNvGrpSpPr/>
          <p:nvPr/>
        </p:nvGrpSpPr>
        <p:grpSpPr>
          <a:xfrm>
            <a:off x="4211269" y="1940602"/>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Front End</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796569" y="1662074"/>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7381870" y="1662074"/>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23206" y="1677906"/>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780012" y="2705532"/>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ight Arrow 40"/>
          <p:cNvSpPr/>
          <p:nvPr/>
        </p:nvSpPr>
        <p:spPr>
          <a:xfrm rot="5400000">
            <a:off x="6818646" y="4659920"/>
            <a:ext cx="524560" cy="5301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6"/>
            <a:endParaRPr lang="en-US" sz="1350" kern="0">
              <a:solidFill>
                <a:srgbClr val="FFFFFF"/>
              </a:solidFill>
            </a:endParaRPr>
          </a:p>
        </p:txBody>
      </p:sp>
      <p:sp>
        <p:nvSpPr>
          <p:cNvPr id="44" name="Content Placeholder 6"/>
          <p:cNvSpPr txBox="1">
            <a:spLocks/>
          </p:cNvSpPr>
          <p:nvPr/>
        </p:nvSpPr>
        <p:spPr>
          <a:xfrm>
            <a:off x="866855" y="1667940"/>
            <a:ext cx="3161870" cy="46110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Application state lives in the compute tier</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Low Latency reads and writes</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Partitions are first class at the service layer for scale-out</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Built in transactions</a:t>
            </a:r>
          </a:p>
          <a:p>
            <a:pPr marL="0" indent="0" defTabSz="914367">
              <a:buNone/>
            </a:pPr>
            <a:endParaRPr lang="en-US" sz="1765" dirty="0">
              <a:solidFill>
                <a:srgbClr val="FFFFFF"/>
              </a:solidFill>
              <a:latin typeface="Segoe UI"/>
            </a:endParaRPr>
          </a:p>
          <a:p>
            <a:pPr marL="336145" indent="-336145" defTabSz="914367"/>
            <a:r>
              <a:rPr lang="en-US" sz="1765" dirty="0">
                <a:solidFill>
                  <a:srgbClr val="FFFFFF"/>
                </a:solidFill>
                <a:latin typeface="Segoe UI"/>
              </a:rPr>
              <a:t>Fewer moving parts</a:t>
            </a:r>
          </a:p>
          <a:p>
            <a:pPr marL="336145" indent="-336145" defTabSz="914367"/>
            <a:endParaRPr lang="en-US" sz="1765" dirty="0">
              <a:solidFill>
                <a:srgbClr val="FFFFFF"/>
              </a:solidFill>
              <a:latin typeface="Segoe UI"/>
            </a:endParaRPr>
          </a:p>
          <a:p>
            <a:pPr marL="336145" indent="-336145" defTabSz="914367"/>
            <a:r>
              <a:rPr lang="en-US" sz="1765" dirty="0">
                <a:solidFill>
                  <a:srgbClr val="FFFFFF"/>
                </a:solidFill>
                <a:latin typeface="Segoe UI"/>
              </a:rPr>
              <a:t>External stores for exhaust and offline analytics </a:t>
            </a:r>
          </a:p>
          <a:p>
            <a:pPr marL="336145" indent="-336145" defTabSz="914367"/>
            <a:endParaRPr lang="en-US" sz="1765" dirty="0">
              <a:solidFill>
                <a:srgbClr val="FFFFFF"/>
              </a:solidFill>
              <a:latin typeface="Segoe UI"/>
            </a:endParaRPr>
          </a:p>
          <a:p>
            <a:pPr marL="0" indent="0" defTabSz="914367">
              <a:buNone/>
            </a:pPr>
            <a:endParaRPr lang="en-US" sz="1765" dirty="0">
              <a:solidFill>
                <a:srgbClr val="FFFFFF"/>
              </a:solidFill>
              <a:latin typeface="Segoe UI"/>
            </a:endParaRPr>
          </a:p>
        </p:txBody>
      </p:sp>
      <p:sp>
        <p:nvSpPr>
          <p:cNvPr id="42" name="TextBox 41"/>
          <p:cNvSpPr txBox="1"/>
          <p:nvPr/>
        </p:nvSpPr>
        <p:spPr>
          <a:xfrm>
            <a:off x="6718088" y="1518447"/>
            <a:ext cx="857210" cy="248380"/>
          </a:xfrm>
          <a:prstGeom prst="rect">
            <a:avLst/>
          </a:prstGeom>
          <a:noFill/>
          <a:ln>
            <a:noFill/>
          </a:ln>
        </p:spPr>
        <p:txBody>
          <a:bodyPr wrap="none" lIns="0" tIns="26893" rIns="0" bIns="0" rtlCol="0">
            <a:noAutofit/>
          </a:bodyPr>
          <a:lstStyle/>
          <a:p>
            <a:pPr algn="ctr" defTabSz="896386">
              <a:lnSpc>
                <a:spcPts val="784"/>
              </a:lnSpc>
            </a:pPr>
            <a:r>
              <a:rPr lang="en-US" sz="980" kern="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5"/>
          <a:stretch>
            <a:fillRect/>
          </a:stretch>
        </p:blipFill>
        <p:spPr>
          <a:xfrm>
            <a:off x="5304022" y="3675296"/>
            <a:ext cx="866268" cy="701264"/>
          </a:xfrm>
          <a:prstGeom prst="rect">
            <a:avLst/>
          </a:prstGeom>
        </p:spPr>
      </p:pic>
      <p:pic>
        <p:nvPicPr>
          <p:cNvPr id="43" name="Picture 42"/>
          <p:cNvPicPr>
            <a:picLocks noChangeAspect="1"/>
          </p:cNvPicPr>
          <p:nvPr/>
        </p:nvPicPr>
        <p:blipFill>
          <a:blip r:embed="rId5"/>
          <a:stretch>
            <a:fillRect/>
          </a:stretch>
        </p:blipFill>
        <p:spPr>
          <a:xfrm>
            <a:off x="5438711" y="3751150"/>
            <a:ext cx="866268" cy="701264"/>
          </a:xfrm>
          <a:prstGeom prst="rect">
            <a:avLst/>
          </a:prstGeom>
        </p:spPr>
      </p:pic>
      <p:pic>
        <p:nvPicPr>
          <p:cNvPr id="45" name="Picture 44"/>
          <p:cNvPicPr>
            <a:picLocks noChangeAspect="1"/>
          </p:cNvPicPr>
          <p:nvPr/>
        </p:nvPicPr>
        <p:blipFill>
          <a:blip r:embed="rId5"/>
          <a:stretch>
            <a:fillRect/>
          </a:stretch>
        </p:blipFill>
        <p:spPr>
          <a:xfrm>
            <a:off x="5573400" y="3824778"/>
            <a:ext cx="866268" cy="701264"/>
          </a:xfrm>
          <a:prstGeom prst="rect">
            <a:avLst/>
          </a:prstGeom>
        </p:spPr>
      </p:pic>
      <p:pic>
        <p:nvPicPr>
          <p:cNvPr id="46" name="Picture 45"/>
          <p:cNvPicPr>
            <a:picLocks noChangeAspect="1"/>
          </p:cNvPicPr>
          <p:nvPr/>
        </p:nvPicPr>
        <p:blipFill>
          <a:blip r:embed="rId5"/>
          <a:stretch>
            <a:fillRect/>
          </a:stretch>
        </p:blipFill>
        <p:spPr>
          <a:xfrm>
            <a:off x="6643486" y="3676659"/>
            <a:ext cx="866268" cy="701264"/>
          </a:xfrm>
          <a:prstGeom prst="rect">
            <a:avLst/>
          </a:prstGeom>
        </p:spPr>
      </p:pic>
      <p:pic>
        <p:nvPicPr>
          <p:cNvPr id="47" name="Picture 46"/>
          <p:cNvPicPr>
            <a:picLocks noChangeAspect="1"/>
          </p:cNvPicPr>
          <p:nvPr/>
        </p:nvPicPr>
        <p:blipFill>
          <a:blip r:embed="rId5"/>
          <a:stretch>
            <a:fillRect/>
          </a:stretch>
        </p:blipFill>
        <p:spPr>
          <a:xfrm>
            <a:off x="6778175" y="3752513"/>
            <a:ext cx="866268" cy="701264"/>
          </a:xfrm>
          <a:prstGeom prst="rect">
            <a:avLst/>
          </a:prstGeom>
        </p:spPr>
      </p:pic>
      <p:pic>
        <p:nvPicPr>
          <p:cNvPr id="48" name="Picture 47"/>
          <p:cNvPicPr>
            <a:picLocks noChangeAspect="1"/>
          </p:cNvPicPr>
          <p:nvPr/>
        </p:nvPicPr>
        <p:blipFill>
          <a:blip r:embed="rId5"/>
          <a:stretch>
            <a:fillRect/>
          </a:stretch>
        </p:blipFill>
        <p:spPr>
          <a:xfrm>
            <a:off x="6912864" y="3826141"/>
            <a:ext cx="866268" cy="701264"/>
          </a:xfrm>
          <a:prstGeom prst="rect">
            <a:avLst/>
          </a:prstGeom>
        </p:spPr>
      </p:pic>
      <p:pic>
        <p:nvPicPr>
          <p:cNvPr id="49" name="Picture 48"/>
          <p:cNvPicPr>
            <a:picLocks noChangeAspect="1"/>
          </p:cNvPicPr>
          <p:nvPr/>
        </p:nvPicPr>
        <p:blipFill>
          <a:blip r:embed="rId5"/>
          <a:stretch>
            <a:fillRect/>
          </a:stretch>
        </p:blipFill>
        <p:spPr>
          <a:xfrm>
            <a:off x="7982949" y="3676659"/>
            <a:ext cx="866268" cy="701264"/>
          </a:xfrm>
          <a:prstGeom prst="rect">
            <a:avLst/>
          </a:prstGeom>
        </p:spPr>
      </p:pic>
      <p:pic>
        <p:nvPicPr>
          <p:cNvPr id="50" name="Picture 49"/>
          <p:cNvPicPr>
            <a:picLocks noChangeAspect="1"/>
          </p:cNvPicPr>
          <p:nvPr/>
        </p:nvPicPr>
        <p:blipFill>
          <a:blip r:embed="rId5"/>
          <a:stretch>
            <a:fillRect/>
          </a:stretch>
        </p:blipFill>
        <p:spPr>
          <a:xfrm>
            <a:off x="8117639" y="3752513"/>
            <a:ext cx="866268" cy="701264"/>
          </a:xfrm>
          <a:prstGeom prst="rect">
            <a:avLst/>
          </a:prstGeom>
        </p:spPr>
      </p:pic>
      <p:pic>
        <p:nvPicPr>
          <p:cNvPr id="51" name="Picture 50"/>
          <p:cNvPicPr>
            <a:picLocks noChangeAspect="1"/>
          </p:cNvPicPr>
          <p:nvPr/>
        </p:nvPicPr>
        <p:blipFill>
          <a:blip r:embed="rId5"/>
          <a:stretch>
            <a:fillRect/>
          </a:stretch>
        </p:blipFill>
        <p:spPr>
          <a:xfrm>
            <a:off x="8252328" y="3826141"/>
            <a:ext cx="866268" cy="701264"/>
          </a:xfrm>
          <a:prstGeom prst="rect">
            <a:avLst/>
          </a:prstGeom>
        </p:spPr>
      </p:pic>
      <p:sp>
        <p:nvSpPr>
          <p:cNvPr id="56" name="Rectangle 55"/>
          <p:cNvSpPr/>
          <p:nvPr/>
        </p:nvSpPr>
        <p:spPr bwMode="auto">
          <a:xfrm>
            <a:off x="4211269" y="5263313"/>
            <a:ext cx="5739316" cy="944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kern="0" spc="-37" dirty="0">
                <a:solidFill>
                  <a:srgbClr val="404040"/>
                </a:solidFill>
                <a:ea typeface="Segoe UI" pitchFamily="34" charset="0"/>
                <a:cs typeface="Segoe UI" pitchFamily="34" charset="0"/>
              </a:rPr>
              <a:t>Cold Data Stores</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For Exhaust</a:t>
            </a:r>
          </a:p>
          <a:p>
            <a:pPr defTabSz="685351" fontAlgn="base">
              <a:spcBef>
                <a:spcPct val="0"/>
              </a:spcBef>
              <a:spcAft>
                <a:spcPct val="0"/>
              </a:spcAft>
            </a:pPr>
            <a:r>
              <a:rPr lang="en-US" sz="1350" kern="0" spc="-37" dirty="0">
                <a:solidFill>
                  <a:srgbClr val="404040"/>
                </a:solidFill>
                <a:ea typeface="Segoe UI" pitchFamily="34" charset="0"/>
                <a:cs typeface="Segoe UI" pitchFamily="34" charset="0"/>
              </a:rPr>
              <a:t>(Optional)</a:t>
            </a:r>
          </a:p>
        </p:txBody>
      </p:sp>
      <p:pic>
        <p:nvPicPr>
          <p:cNvPr id="57" name="Picture 56"/>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71716" y="5396928"/>
            <a:ext cx="542341" cy="542341"/>
          </a:xfrm>
          <a:prstGeom prst="rect">
            <a:avLst/>
          </a:prstGeom>
        </p:spPr>
      </p:pic>
      <p:pic>
        <p:nvPicPr>
          <p:cNvPr id="58" name="Picture 5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77106" y="5396928"/>
            <a:ext cx="542341" cy="542341"/>
          </a:xfrm>
          <a:prstGeom prst="rect">
            <a:avLst/>
          </a:prstGeom>
        </p:spPr>
      </p:pic>
      <p:pic>
        <p:nvPicPr>
          <p:cNvPr id="59" name="Picture 58"/>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44442" y="5390495"/>
            <a:ext cx="542341" cy="542341"/>
          </a:xfrm>
          <a:prstGeom prst="rect">
            <a:avLst/>
          </a:prstGeom>
        </p:spPr>
      </p:pic>
      <p:pic>
        <p:nvPicPr>
          <p:cNvPr id="61" name="Picture 6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723004" y="818730"/>
            <a:ext cx="824159" cy="824159"/>
          </a:xfrm>
          <a:prstGeom prst="rect">
            <a:avLst/>
          </a:prstGeom>
        </p:spPr>
      </p:pic>
    </p:spTree>
    <p:custDataLst>
      <p:tags r:id="rId1"/>
    </p:custDataLst>
    <p:extLst>
      <p:ext uri="{BB962C8B-B14F-4D97-AF65-F5344CB8AC3E}">
        <p14:creationId xmlns:p14="http://schemas.microsoft.com/office/powerpoint/2010/main" val="173012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285" y="229512"/>
            <a:ext cx="11145850" cy="747685"/>
          </a:xfrm>
        </p:spPr>
        <p:txBody>
          <a:bodyPr/>
          <a:lstStyle/>
          <a:p>
            <a:r>
              <a:rPr lang="en-US" sz="4400" dirty="0"/>
              <a:t>Example Cloud Services Built On Service Fabric</a:t>
            </a:r>
          </a:p>
        </p:txBody>
      </p:sp>
      <p:graphicFrame>
        <p:nvGraphicFramePr>
          <p:cNvPr id="7" name="Table 6"/>
          <p:cNvGraphicFramePr>
            <a:graphicFrameLocks noGrp="1"/>
          </p:cNvGraphicFramePr>
          <p:nvPr>
            <p:extLst/>
          </p:nvPr>
        </p:nvGraphicFramePr>
        <p:xfrm>
          <a:off x="707199" y="1229901"/>
          <a:ext cx="10382114" cy="4337531"/>
        </p:xfrm>
        <a:graphic>
          <a:graphicData uri="http://schemas.openxmlformats.org/drawingml/2006/table">
            <a:tbl>
              <a:tblPr firstRow="1" bandRow="1">
                <a:tableStyleId>{1FECB4D8-DB02-4DC6-A0A2-4F2EBAE1DC90}</a:tableStyleId>
              </a:tblPr>
              <a:tblGrid>
                <a:gridCol w="4151193">
                  <a:extLst>
                    <a:ext uri="{9D8B030D-6E8A-4147-A177-3AD203B41FA5}">
                      <a16:colId xmlns:a16="http://schemas.microsoft.com/office/drawing/2014/main" val="20000"/>
                    </a:ext>
                  </a:extLst>
                </a:gridCol>
                <a:gridCol w="6230921">
                  <a:extLst>
                    <a:ext uri="{9D8B030D-6E8A-4147-A177-3AD203B41FA5}">
                      <a16:colId xmlns:a16="http://schemas.microsoft.com/office/drawing/2014/main" val="20001"/>
                    </a:ext>
                  </a:extLst>
                </a:gridCol>
              </a:tblGrid>
              <a:tr h="330460">
                <a:tc>
                  <a:txBody>
                    <a:bodyPr/>
                    <a:lstStyle/>
                    <a:p>
                      <a:r>
                        <a:rPr lang="en-US" sz="1600" kern="1200" dirty="0"/>
                        <a:t>Service</a:t>
                      </a:r>
                      <a:endParaRPr lang="en-US" sz="1600" b="1" kern="1200" dirty="0">
                        <a:solidFill>
                          <a:schemeClr val="bg1"/>
                        </a:solidFill>
                        <a:latin typeface="+mn-lt"/>
                        <a:ea typeface="+mn-ea"/>
                        <a:cs typeface="+mn-cs"/>
                      </a:endParaRPr>
                    </a:p>
                  </a:txBody>
                  <a:tcPr marL="91414" marR="91414" marT="45706" marB="45706"/>
                </a:tc>
                <a:tc>
                  <a:txBody>
                    <a:bodyPr/>
                    <a:lstStyle/>
                    <a:p>
                      <a:pPr algn="l"/>
                      <a:r>
                        <a:rPr lang="en-US" sz="1600" kern="1200" dirty="0"/>
                        <a:t>Description</a:t>
                      </a:r>
                      <a:endParaRPr lang="en-US" sz="1600" b="1" kern="1200" dirty="0">
                        <a:solidFill>
                          <a:schemeClr val="bg1"/>
                        </a:solidFill>
                        <a:latin typeface="+mn-lt"/>
                        <a:ea typeface="+mn-ea"/>
                        <a:cs typeface="+mn-cs"/>
                      </a:endParaRPr>
                    </a:p>
                  </a:txBody>
                  <a:tcPr marL="91414" marR="91414" marT="45706" marB="45706"/>
                </a:tc>
                <a:extLst>
                  <a:ext uri="{0D108BD9-81ED-4DB2-BD59-A6C34878D82A}">
                    <a16:rowId xmlns:a16="http://schemas.microsoft.com/office/drawing/2014/main" val="10000"/>
                  </a:ext>
                </a:extLst>
              </a:tr>
              <a:tr h="376252">
                <a:tc>
                  <a:txBody>
                    <a:bodyPr/>
                    <a:lstStyle/>
                    <a:p>
                      <a:r>
                        <a:rPr lang="en-US" sz="1600" dirty="0"/>
                        <a:t>Azure Database</a:t>
                      </a:r>
                      <a:endParaRPr lang="en-US" sz="1600" dirty="0">
                        <a:solidFill>
                          <a:schemeClr val="bg1"/>
                        </a:solidFill>
                      </a:endParaRPr>
                    </a:p>
                  </a:txBody>
                  <a:tcPr marL="91414" marR="91414" marT="45706" marB="45706"/>
                </a:tc>
                <a:tc>
                  <a:txBody>
                    <a:bodyPr/>
                    <a:lstStyle/>
                    <a:p>
                      <a:pPr algn="l"/>
                      <a:r>
                        <a:rPr lang="en-US" sz="1600" dirty="0"/>
                        <a:t>Scale-out</a:t>
                      </a:r>
                      <a:r>
                        <a:rPr lang="en-US" sz="1600" baseline="0" dirty="0"/>
                        <a:t> relational database</a:t>
                      </a:r>
                      <a:endParaRPr lang="en-US" sz="1600" baseline="0" dirty="0">
                        <a:solidFill>
                          <a:schemeClr val="bg1"/>
                        </a:solidFill>
                      </a:endParaRPr>
                    </a:p>
                  </a:txBody>
                  <a:tcPr marL="91414" marR="91414" marT="45706" marB="45706"/>
                </a:tc>
                <a:extLst>
                  <a:ext uri="{0D108BD9-81ED-4DB2-BD59-A6C34878D82A}">
                    <a16:rowId xmlns:a16="http://schemas.microsoft.com/office/drawing/2014/main" val="10001"/>
                  </a:ext>
                </a:extLst>
              </a:tr>
              <a:tr h="446558">
                <a:tc>
                  <a:txBody>
                    <a:bodyPr/>
                    <a:lstStyle/>
                    <a:p>
                      <a:r>
                        <a:rPr lang="en-US" altLang="zh-CN" sz="1600" dirty="0">
                          <a:solidFill>
                            <a:schemeClr val="bg1"/>
                          </a:solidFill>
                        </a:rPr>
                        <a:t>Halo</a:t>
                      </a:r>
                      <a:endParaRPr lang="en-US" sz="1600" dirty="0">
                        <a:solidFill>
                          <a:schemeClr val="bg1"/>
                        </a:solidFill>
                      </a:endParaRPr>
                    </a:p>
                  </a:txBody>
                  <a:tcPr marL="91414" marR="91414" marT="45706" marB="45706"/>
                </a:tc>
                <a:tc>
                  <a:txBody>
                    <a:bodyPr/>
                    <a:lstStyle/>
                    <a:p>
                      <a:pPr algn="l"/>
                      <a:r>
                        <a:rPr lang="en-US" altLang="zh-CN" sz="1600" dirty="0">
                          <a:solidFill>
                            <a:schemeClr val="bg1"/>
                          </a:solidFill>
                        </a:rPr>
                        <a:t>Hot gaming in Xbox</a:t>
                      </a:r>
                      <a:r>
                        <a:rPr lang="en-US" altLang="zh-CN" sz="1600" baseline="0" dirty="0">
                          <a:solidFill>
                            <a:schemeClr val="bg1"/>
                          </a:solidFill>
                        </a:rPr>
                        <a:t> and Windows 10</a:t>
                      </a:r>
                      <a:endParaRPr lang="en-US" sz="1600" dirty="0">
                        <a:solidFill>
                          <a:schemeClr val="bg1"/>
                        </a:solidFill>
                      </a:endParaRPr>
                    </a:p>
                  </a:txBody>
                  <a:tcPr marL="91414" marR="91414" marT="45706" marB="45706"/>
                </a:tc>
                <a:extLst>
                  <a:ext uri="{0D108BD9-81ED-4DB2-BD59-A6C34878D82A}">
                    <a16:rowId xmlns:a16="http://schemas.microsoft.com/office/drawing/2014/main" val="10002"/>
                  </a:ext>
                </a:extLst>
              </a:tr>
              <a:tr h="376252">
                <a:tc>
                  <a:txBody>
                    <a:bodyPr/>
                    <a:lstStyle/>
                    <a:p>
                      <a:pPr algn="l"/>
                      <a:r>
                        <a:rPr lang="en-US" sz="1600" dirty="0"/>
                        <a:t>Azure Power BI</a:t>
                      </a:r>
                      <a:endParaRPr lang="en-US" sz="1600" dirty="0">
                        <a:solidFill>
                          <a:schemeClr val="bg1"/>
                        </a:solidFill>
                      </a:endParaRPr>
                    </a:p>
                  </a:txBody>
                  <a:tcPr marL="91414" marR="91414" marT="45706" marB="45706" anchor="ctr"/>
                </a:tc>
                <a:tc>
                  <a:txBody>
                    <a:bodyPr/>
                    <a:lstStyle/>
                    <a:p>
                      <a:pPr algn="l"/>
                      <a:r>
                        <a:rPr lang="en-US" sz="1600" dirty="0"/>
                        <a:t>BI</a:t>
                      </a:r>
                      <a:r>
                        <a:rPr lang="en-US" sz="1600" baseline="0" dirty="0"/>
                        <a:t> Pro Data Analysis Services</a:t>
                      </a:r>
                      <a:endParaRPr lang="en-US" sz="1600" dirty="0">
                        <a:solidFill>
                          <a:schemeClr val="bg1"/>
                        </a:solidFill>
                      </a:endParaRPr>
                    </a:p>
                  </a:txBody>
                  <a:tcPr marL="91414" marR="91414" marT="45706" marB="45706"/>
                </a:tc>
                <a:extLst>
                  <a:ext uri="{0D108BD9-81ED-4DB2-BD59-A6C34878D82A}">
                    <a16:rowId xmlns:a16="http://schemas.microsoft.com/office/drawing/2014/main" val="10003"/>
                  </a:ext>
                </a:extLst>
              </a:tr>
              <a:tr h="376252">
                <a:tc>
                  <a:txBody>
                    <a:bodyPr/>
                    <a:lstStyle/>
                    <a:p>
                      <a:r>
                        <a:rPr lang="en-US" sz="1600" dirty="0"/>
                        <a:t>Azure</a:t>
                      </a:r>
                      <a:r>
                        <a:rPr lang="en-US" sz="1600" baseline="0" dirty="0"/>
                        <a:t> Networking</a:t>
                      </a:r>
                      <a:endParaRPr lang="en-US" sz="1600" dirty="0">
                        <a:solidFill>
                          <a:schemeClr val="bg1"/>
                        </a:solidFill>
                      </a:endParaRPr>
                    </a:p>
                  </a:txBody>
                  <a:tcPr marL="91414" marR="91414" marT="45706" marB="45706"/>
                </a:tc>
                <a:tc>
                  <a:txBody>
                    <a:bodyPr/>
                    <a:lstStyle/>
                    <a:p>
                      <a:pPr algn="l"/>
                      <a:r>
                        <a:rPr lang="en-US" sz="1600" dirty="0"/>
                        <a:t>Regional</a:t>
                      </a:r>
                      <a:r>
                        <a:rPr lang="en-US" sz="1600" baseline="0" dirty="0"/>
                        <a:t> Network Manager (RNM) for cross cluster/DC VNET</a:t>
                      </a:r>
                      <a:endParaRPr lang="en-US" sz="1600" dirty="0">
                        <a:solidFill>
                          <a:schemeClr val="bg1"/>
                        </a:solidFill>
                      </a:endParaRPr>
                    </a:p>
                  </a:txBody>
                  <a:tcPr marL="91414" marR="91414" marT="45706" marB="45706"/>
                </a:tc>
                <a:extLst>
                  <a:ext uri="{0D108BD9-81ED-4DB2-BD59-A6C34878D82A}">
                    <a16:rowId xmlns:a16="http://schemas.microsoft.com/office/drawing/2014/main" val="10004"/>
                  </a:ext>
                </a:extLst>
              </a:tr>
              <a:tr h="569506">
                <a:tc>
                  <a:txBody>
                    <a:bodyPr/>
                    <a:lstStyle/>
                    <a:p>
                      <a:r>
                        <a:rPr lang="en-US" sz="1600" dirty="0"/>
                        <a:t>Azure</a:t>
                      </a:r>
                      <a:r>
                        <a:rPr lang="en-US" sz="1600" baseline="0" dirty="0"/>
                        <a:t> Compute and Networking</a:t>
                      </a:r>
                      <a:endParaRPr lang="en-US" sz="1600" dirty="0">
                        <a:solidFill>
                          <a:schemeClr val="bg1"/>
                        </a:solidFill>
                      </a:endParaRPr>
                    </a:p>
                  </a:txBody>
                  <a:tcPr marL="91414" marR="91414" marT="45706" marB="45706"/>
                </a:tc>
                <a:tc>
                  <a:txBody>
                    <a:bodyPr/>
                    <a:lstStyle/>
                    <a:p>
                      <a:pPr algn="l"/>
                      <a:r>
                        <a:rPr lang="en-US" sz="1600" dirty="0"/>
                        <a:t>Resource</a:t>
                      </a:r>
                      <a:r>
                        <a:rPr lang="en-US" sz="1600" baseline="0" dirty="0"/>
                        <a:t> Providers for Compute (CRP),</a:t>
                      </a:r>
                    </a:p>
                    <a:p>
                      <a:pPr algn="l"/>
                      <a:r>
                        <a:rPr lang="en-US" sz="1600" baseline="0" dirty="0"/>
                        <a:t> Networking (NRP), Storage (SRP)</a:t>
                      </a:r>
                      <a:endParaRPr lang="en-US" sz="1600" dirty="0">
                        <a:solidFill>
                          <a:schemeClr val="bg1"/>
                        </a:solidFill>
                      </a:endParaRPr>
                    </a:p>
                  </a:txBody>
                  <a:tcPr marL="91414" marR="91414" marT="45706" marB="45706"/>
                </a:tc>
                <a:extLst>
                  <a:ext uri="{0D108BD9-81ED-4DB2-BD59-A6C34878D82A}">
                    <a16:rowId xmlns:a16="http://schemas.microsoft.com/office/drawing/2014/main" val="10005"/>
                  </a:ext>
                </a:extLst>
              </a:tr>
              <a:tr h="569506">
                <a:tc>
                  <a:txBody>
                    <a:bodyPr/>
                    <a:lstStyle/>
                    <a:p>
                      <a:r>
                        <a:rPr lang="en-US" sz="1600" dirty="0"/>
                        <a:t>Azure </a:t>
                      </a:r>
                      <a:r>
                        <a:rPr lang="en-US" sz="1600" baseline="0" dirty="0" err="1"/>
                        <a:t>DocumentDB</a:t>
                      </a:r>
                      <a:endParaRPr lang="en-US" sz="1600" dirty="0">
                        <a:solidFill>
                          <a:schemeClr val="bg1"/>
                        </a:solidFill>
                      </a:endParaRPr>
                    </a:p>
                  </a:txBody>
                  <a:tcPr marL="91414" marR="91414" marT="45706" marB="45706"/>
                </a:tc>
                <a:tc>
                  <a:txBody>
                    <a:bodyPr/>
                    <a:lstStyle/>
                    <a:p>
                      <a:pPr algn="l"/>
                      <a:r>
                        <a:rPr lang="en-US" sz="1600" dirty="0"/>
                        <a:t>No-SQL store for JSON documents</a:t>
                      </a:r>
                    </a:p>
                    <a:p>
                      <a:pPr algn="l"/>
                      <a:r>
                        <a:rPr lang="en-US" sz="1600" dirty="0"/>
                        <a:t>Integrated</a:t>
                      </a:r>
                      <a:r>
                        <a:rPr lang="en-US" sz="1600" baseline="0" dirty="0"/>
                        <a:t> with O365</a:t>
                      </a:r>
                      <a:endParaRPr lang="en-US" sz="1600" dirty="0">
                        <a:solidFill>
                          <a:schemeClr val="bg1"/>
                        </a:solidFill>
                      </a:endParaRPr>
                    </a:p>
                  </a:txBody>
                  <a:tcPr marL="91414" marR="91414" marT="45706" marB="45706"/>
                </a:tc>
                <a:extLst>
                  <a:ext uri="{0D108BD9-81ED-4DB2-BD59-A6C34878D82A}">
                    <a16:rowId xmlns:a16="http://schemas.microsoft.com/office/drawing/2014/main" val="10006"/>
                  </a:ext>
                </a:extLst>
              </a:tr>
              <a:tr h="376252">
                <a:tc>
                  <a:txBody>
                    <a:bodyPr/>
                    <a:lstStyle/>
                    <a:p>
                      <a:r>
                        <a:rPr lang="en-US" sz="1600" dirty="0"/>
                        <a:t>Service Bus</a:t>
                      </a:r>
                      <a:endParaRPr lang="en-US" sz="1600" dirty="0">
                        <a:solidFill>
                          <a:schemeClr val="bg1"/>
                        </a:solidFill>
                      </a:endParaRPr>
                    </a:p>
                  </a:txBody>
                  <a:tcPr marL="91414" marR="91414" marT="45706" marB="45706"/>
                </a:tc>
                <a:tc>
                  <a:txBody>
                    <a:bodyPr/>
                    <a:lstStyle/>
                    <a:p>
                      <a:pPr algn="l"/>
                      <a:r>
                        <a:rPr lang="en-US" sz="1600" dirty="0"/>
                        <a:t>Service Bus Resource</a:t>
                      </a:r>
                      <a:r>
                        <a:rPr lang="en-US" sz="1600" baseline="0" dirty="0"/>
                        <a:t> Provider (SBRP)</a:t>
                      </a:r>
                      <a:endParaRPr lang="en-US" sz="1600" baseline="0" dirty="0">
                        <a:solidFill>
                          <a:schemeClr val="bg1"/>
                        </a:solidFill>
                      </a:endParaRPr>
                    </a:p>
                  </a:txBody>
                  <a:tcPr marL="91414" marR="91414" marT="45706" marB="45706"/>
                </a:tc>
                <a:extLst>
                  <a:ext uri="{0D108BD9-81ED-4DB2-BD59-A6C34878D82A}">
                    <a16:rowId xmlns:a16="http://schemas.microsoft.com/office/drawing/2014/main" val="10007"/>
                  </a:ext>
                </a:extLst>
              </a:tr>
              <a:tr h="376252">
                <a:tc>
                  <a:txBody>
                    <a:bodyPr/>
                    <a:lstStyle/>
                    <a:p>
                      <a:r>
                        <a:rPr lang="en-US" sz="1600" dirty="0"/>
                        <a:t>Intune</a:t>
                      </a:r>
                      <a:endParaRPr lang="en-US" sz="1600" dirty="0">
                        <a:solidFill>
                          <a:schemeClr val="bg1"/>
                        </a:solidFill>
                      </a:endParaRPr>
                    </a:p>
                  </a:txBody>
                  <a:tcPr marL="91414" marR="91414" marT="45706" marB="45706"/>
                </a:tc>
                <a:tc>
                  <a:txBody>
                    <a:bodyPr/>
                    <a:lstStyle/>
                    <a:p>
                      <a:pPr algn="l"/>
                      <a:r>
                        <a:rPr lang="en-US" sz="1600" dirty="0"/>
                        <a:t>Unified management of PCs and devices on the cloud. </a:t>
                      </a:r>
                      <a:endParaRPr lang="en-US" sz="1600" dirty="0">
                        <a:solidFill>
                          <a:schemeClr val="bg1"/>
                        </a:solidFill>
                      </a:endParaRPr>
                    </a:p>
                  </a:txBody>
                  <a:tcPr marL="91414" marR="91414" marT="45706" marB="45706"/>
                </a:tc>
                <a:extLst>
                  <a:ext uri="{0D108BD9-81ED-4DB2-BD59-A6C34878D82A}">
                    <a16:rowId xmlns:a16="http://schemas.microsoft.com/office/drawing/2014/main" val="10008"/>
                  </a:ext>
                </a:extLst>
              </a:tr>
              <a:tr h="516277">
                <a:tc>
                  <a:txBody>
                    <a:bodyPr/>
                    <a:lstStyle/>
                    <a:p>
                      <a:r>
                        <a:rPr lang="en-US" sz="1600" dirty="0"/>
                        <a:t>Bing Cortana</a:t>
                      </a:r>
                      <a:endParaRPr lang="en-US" sz="1600" dirty="0">
                        <a:solidFill>
                          <a:schemeClr val="bg1"/>
                        </a:solidFill>
                      </a:endParaRPr>
                    </a:p>
                  </a:txBody>
                  <a:tcPr marL="91414" marR="91414" marT="45706" marB="45706"/>
                </a:tc>
                <a:tc>
                  <a:txBody>
                    <a:bodyPr/>
                    <a:lstStyle/>
                    <a:p>
                      <a:pPr algn="l"/>
                      <a:r>
                        <a:rPr lang="en-US" sz="1600" baseline="0" dirty="0"/>
                        <a:t>Personal assistant</a:t>
                      </a:r>
                    </a:p>
                  </a:txBody>
                  <a:tcPr marL="91414" marR="91414" marT="45706" marB="45706"/>
                </a:tc>
                <a:extLst>
                  <a:ext uri="{0D108BD9-81ED-4DB2-BD59-A6C34878D82A}">
                    <a16:rowId xmlns:a16="http://schemas.microsoft.com/office/drawing/2014/main" val="10009"/>
                  </a:ext>
                </a:extLst>
              </a:tr>
            </a:tbl>
          </a:graphicData>
        </a:graphic>
      </p:graphicFrame>
      <p:sp>
        <p:nvSpPr>
          <p:cNvPr id="3" name="TextBox 2"/>
          <p:cNvSpPr txBox="1"/>
          <p:nvPr/>
        </p:nvSpPr>
        <p:spPr>
          <a:xfrm>
            <a:off x="3646931" y="5585248"/>
            <a:ext cx="3995655"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dirty="0">
                <a:solidFill>
                  <a:srgbClr val="00BCF2"/>
                </a:solidFill>
              </a:rPr>
              <a:t>In production for five years</a:t>
            </a:r>
          </a:p>
        </p:txBody>
      </p:sp>
      <p:sp>
        <p:nvSpPr>
          <p:cNvPr id="5" name="TextBox 4"/>
          <p:cNvSpPr txBox="1"/>
          <p:nvPr/>
        </p:nvSpPr>
        <p:spPr>
          <a:xfrm>
            <a:off x="2984177" y="6024025"/>
            <a:ext cx="5629268"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dirty="0">
                <a:solidFill>
                  <a:srgbClr val="FF8C00"/>
                </a:solidFill>
              </a:rPr>
              <a:t>We’re giving you the same bits we run!</a:t>
            </a:r>
          </a:p>
        </p:txBody>
      </p:sp>
    </p:spTree>
    <p:extLst>
      <p:ext uri="{BB962C8B-B14F-4D97-AF65-F5344CB8AC3E}">
        <p14:creationId xmlns:p14="http://schemas.microsoft.com/office/powerpoint/2010/main" val="271109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5332179"/>
          </a:xfrm>
        </p:spPr>
        <p:txBody>
          <a:bodyPr/>
          <a:lstStyle/>
          <a:p>
            <a:r>
              <a:rPr lang="en-US" sz="3200" dirty="0"/>
              <a:t>Developer SDK available today:</a:t>
            </a:r>
            <a:endParaRPr lang="en-US" sz="1800" dirty="0"/>
          </a:p>
          <a:p>
            <a:r>
              <a:rPr lang="en-US" sz="3200" dirty="0"/>
              <a:t>Languages:</a:t>
            </a:r>
          </a:p>
          <a:p>
            <a:pPr lvl="1"/>
            <a:r>
              <a:rPr lang="en-US" sz="1800" dirty="0"/>
              <a:t>Now: C++, C#</a:t>
            </a:r>
          </a:p>
          <a:p>
            <a:pPr lvl="1"/>
            <a:r>
              <a:rPr lang="en-US" sz="1800" dirty="0"/>
              <a:t>Future: others</a:t>
            </a:r>
          </a:p>
          <a:p>
            <a:r>
              <a:rPr lang="en-US" sz="3200" dirty="0"/>
              <a:t>Operating systems:</a:t>
            </a:r>
          </a:p>
          <a:p>
            <a:pPr lvl="1"/>
            <a:r>
              <a:rPr lang="en-US" sz="1800" dirty="0"/>
              <a:t>Now: Windows</a:t>
            </a:r>
          </a:p>
          <a:p>
            <a:pPr lvl="1"/>
            <a:r>
              <a:rPr lang="en-US" sz="1800" dirty="0"/>
              <a:t>Future: Linux and Windows</a:t>
            </a:r>
          </a:p>
          <a:p>
            <a:r>
              <a:rPr lang="en-US" sz="3200" dirty="0"/>
              <a:t>Containers:</a:t>
            </a:r>
          </a:p>
          <a:p>
            <a:pPr lvl="1"/>
            <a:r>
              <a:rPr lang="en-US" sz="1800" dirty="0"/>
              <a:t>Now: Job objects</a:t>
            </a:r>
          </a:p>
          <a:p>
            <a:pPr lvl="1"/>
            <a:r>
              <a:rPr lang="en-US" sz="1800" dirty="0"/>
              <a:t>Future: containers</a:t>
            </a:r>
          </a:p>
          <a:p>
            <a:r>
              <a:rPr lang="en-US" sz="3200" dirty="0"/>
              <a:t>Integration with Azure:</a:t>
            </a:r>
          </a:p>
          <a:p>
            <a:pPr lvl="1"/>
            <a:r>
              <a:rPr lang="en-US" sz="1800" dirty="0"/>
              <a:t>Now: standalone SDK</a:t>
            </a:r>
          </a:p>
          <a:p>
            <a:pPr lvl="1"/>
            <a:r>
              <a:rPr lang="en-US" sz="1800" dirty="0"/>
              <a:t>Future: resource provider for simplified cluster management </a:t>
            </a:r>
          </a:p>
        </p:txBody>
      </p:sp>
      <p:sp>
        <p:nvSpPr>
          <p:cNvPr id="3" name="Title 2"/>
          <p:cNvSpPr>
            <a:spLocks noGrp="1"/>
          </p:cNvSpPr>
          <p:nvPr>
            <p:ph type="title"/>
          </p:nvPr>
        </p:nvSpPr>
        <p:spPr/>
        <p:txBody>
          <a:bodyPr/>
          <a:lstStyle/>
          <a:p>
            <a:r>
              <a:rPr lang="en-US" dirty="0"/>
              <a:t>Service Fabric Roadmap</a:t>
            </a:r>
          </a:p>
        </p:txBody>
      </p:sp>
      <p:sp>
        <p:nvSpPr>
          <p:cNvPr id="4" name="Rectangle 3"/>
          <p:cNvSpPr/>
          <p:nvPr/>
        </p:nvSpPr>
        <p:spPr>
          <a:xfrm>
            <a:off x="5212148" y="2068870"/>
            <a:ext cx="6677996" cy="782860"/>
          </a:xfrm>
          <a:prstGeom prst="rect">
            <a:avLst/>
          </a:prstGeom>
        </p:spPr>
        <p:txBody>
          <a:bodyPr wrap="none">
            <a:spAutoFit/>
          </a:bodyPr>
          <a:lstStyle/>
          <a:p>
            <a:pPr defTabSz="914225"/>
            <a:r>
              <a:rPr lang="en-US" sz="4400" u="sng" kern="0" dirty="0">
                <a:solidFill>
                  <a:srgbClr val="1F497D"/>
                </a:solidFill>
                <a:latin typeface="Calibri" panose="020F0502020204030204" pitchFamily="34" charset="0"/>
                <a:ea typeface="Calibri" panose="020F0502020204030204" pitchFamily="34" charset="0"/>
                <a:cs typeface="Times New Roman" panose="02020603050405020304" pitchFamily="18" charset="0"/>
                <a:hlinkClick r:id="rId2"/>
              </a:rPr>
              <a:t>http://aka.ms/servicefabric</a:t>
            </a:r>
            <a:r>
              <a:rPr lang="en-US" sz="4400" kern="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4400" kern="0" dirty="0">
              <a:solidFill>
                <a:srgbClr val="FFFFFF"/>
              </a:solidFill>
            </a:endParaRPr>
          </a:p>
        </p:txBody>
      </p:sp>
    </p:spTree>
    <p:extLst>
      <p:ext uri="{BB962C8B-B14F-4D97-AF65-F5344CB8AC3E}">
        <p14:creationId xmlns:p14="http://schemas.microsoft.com/office/powerpoint/2010/main" val="5642596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4567404"/>
          </a:xfrm>
        </p:spPr>
        <p:txBody>
          <a:bodyPr/>
          <a:lstStyle/>
          <a:p>
            <a:r>
              <a:rPr lang="en-US" sz="3200" dirty="0"/>
              <a:t>Linux support – September 2016 public preview ( Ubuntu first, then RHEL )</a:t>
            </a:r>
          </a:p>
          <a:p>
            <a:r>
              <a:rPr lang="en-US" sz="3200" dirty="0"/>
              <a:t>Linux standalone installer to enable Service Fabric to be used outside of Azure for on-premises, hybrid and multi-cloud deployments. </a:t>
            </a:r>
          </a:p>
          <a:p>
            <a:r>
              <a:rPr lang="en-US" sz="3200" dirty="0"/>
              <a:t>We also plan on open sourcing parts of the platform, beginning with Service Fabric’s programming models</a:t>
            </a:r>
          </a:p>
          <a:p>
            <a:pPr marL="0" indent="0">
              <a:buNone/>
            </a:pPr>
            <a:endParaRPr lang="en-US" sz="3200" dirty="0"/>
          </a:p>
          <a:p>
            <a:endParaRPr lang="en-US" sz="3200" dirty="0"/>
          </a:p>
        </p:txBody>
      </p:sp>
      <p:sp>
        <p:nvSpPr>
          <p:cNvPr id="3" name="Title 2"/>
          <p:cNvSpPr>
            <a:spLocks noGrp="1"/>
          </p:cNvSpPr>
          <p:nvPr>
            <p:ph type="title"/>
          </p:nvPr>
        </p:nvSpPr>
        <p:spPr/>
        <p:txBody>
          <a:bodyPr/>
          <a:lstStyle/>
          <a:p>
            <a:r>
              <a:rPr lang="en-US" dirty="0"/>
              <a:t>Service Fabric Roadmap</a:t>
            </a:r>
          </a:p>
        </p:txBody>
      </p:sp>
    </p:spTree>
    <p:extLst>
      <p:ext uri="{BB962C8B-B14F-4D97-AF65-F5344CB8AC3E}">
        <p14:creationId xmlns:p14="http://schemas.microsoft.com/office/powerpoint/2010/main" val="7085558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646153" cy="4032572"/>
          </a:xfrm>
        </p:spPr>
        <p:txBody>
          <a:bodyPr>
            <a:noAutofit/>
          </a:bodyPr>
          <a:lstStyle/>
          <a:p>
            <a:pPr marL="285750" lvl="0" indent="-285750" algn="l">
              <a:lnSpc>
                <a:spcPct val="120000"/>
              </a:lnSpc>
              <a:buFont typeface="Arial" panose="020B0604020202020204" pitchFamily="34" charset="0"/>
              <a:buChar char="•"/>
            </a:pPr>
            <a:r>
              <a:rPr lang="en-US" sz="1600" dirty="0"/>
              <a:t>The </a:t>
            </a:r>
            <a:r>
              <a:rPr lang="en-US" sz="1600" b="1" dirty="0"/>
              <a:t>node type</a:t>
            </a:r>
            <a:r>
              <a:rPr lang="en-US" sz="1600" dirty="0"/>
              <a:t> can be seen as equivalent to roles in Cloud Services ( define the VM sizes, the number of VMs, and their properties ).</a:t>
            </a:r>
          </a:p>
          <a:p>
            <a:pPr marL="285750" lvl="0" indent="-285750" algn="l">
              <a:lnSpc>
                <a:spcPct val="120000"/>
              </a:lnSpc>
              <a:buFont typeface="Arial" panose="020B0604020202020204" pitchFamily="34" charset="0"/>
              <a:buChar char="•"/>
            </a:pPr>
            <a:r>
              <a:rPr lang="en-US" sz="1600" dirty="0"/>
              <a:t>Every node type that is defined in a Service Fabric cluster is separate Virtual Machine Scale Set. VM Scale Sets are an Azure compute resource you can use to deploy and manage a collection of virtual machines as a set. </a:t>
            </a:r>
          </a:p>
          <a:p>
            <a:pPr marL="285750" lvl="0" indent="-285750" algn="l">
              <a:lnSpc>
                <a:spcPct val="120000"/>
              </a:lnSpc>
              <a:buFont typeface="Arial" panose="020B0604020202020204" pitchFamily="34" charset="0"/>
              <a:buChar char="•"/>
            </a:pPr>
            <a:r>
              <a:rPr lang="en-US" sz="1600" dirty="0"/>
              <a:t>Being defined as distinct VM Scale Sets, each node type can then be scaled up or down independently, have different sets of ports open, and can have different capacity metrics.</a:t>
            </a:r>
          </a:p>
          <a:p>
            <a:pPr marL="285750" lvl="0" indent="-285750" algn="l">
              <a:lnSpc>
                <a:spcPct val="120000"/>
              </a:lnSpc>
              <a:buFont typeface="Arial" panose="020B0604020202020204" pitchFamily="34" charset="0"/>
              <a:buChar char="•"/>
            </a:pPr>
            <a:r>
              <a:rPr lang="en-US" sz="1600" dirty="0"/>
              <a:t>Your cluster can have more than one node type, primary node type is the first one that you define on the portal. The primary node type is the node type where Service Fabric system services are placed. In ARM templates there’s </a:t>
            </a:r>
            <a:r>
              <a:rPr lang="en-US" sz="1600" b="1" dirty="0" err="1"/>
              <a:t>isPrimary</a:t>
            </a:r>
            <a:r>
              <a:rPr lang="en-US" sz="1600" b="1" dirty="0"/>
              <a:t> </a:t>
            </a:r>
            <a:r>
              <a:rPr lang="en-US" sz="1600" dirty="0"/>
              <a:t>attribute of node type.</a:t>
            </a:r>
            <a:endParaRPr lang="ru-RU" sz="1600" dirty="0"/>
          </a:p>
        </p:txBody>
      </p:sp>
      <p:sp>
        <p:nvSpPr>
          <p:cNvPr id="4" name="Title 3"/>
          <p:cNvSpPr>
            <a:spLocks noGrp="1"/>
          </p:cNvSpPr>
          <p:nvPr>
            <p:ph type="ctrTitle"/>
          </p:nvPr>
        </p:nvSpPr>
        <p:spPr>
          <a:xfrm>
            <a:off x="635913" y="407861"/>
            <a:ext cx="8481773" cy="552587"/>
          </a:xfrm>
        </p:spPr>
        <p:txBody>
          <a:bodyPr>
            <a:noAutofit/>
          </a:bodyPr>
          <a:lstStyle/>
          <a:p>
            <a:r>
              <a:rPr lang="en-US" sz="4800" dirty="0"/>
              <a:t>Service Fabric: node types</a:t>
            </a:r>
            <a:endParaRPr lang="ru-RU" sz="4800" dirty="0"/>
          </a:p>
        </p:txBody>
      </p:sp>
    </p:spTree>
    <p:extLst>
      <p:ext uri="{BB962C8B-B14F-4D97-AF65-F5344CB8AC3E}">
        <p14:creationId xmlns:p14="http://schemas.microsoft.com/office/powerpoint/2010/main" val="1587299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6198" y="434175"/>
            <a:ext cx="11303914" cy="5545607"/>
          </a:xfrm>
        </p:spPr>
        <p:txBody>
          <a:bodyPr>
            <a:noAutofit/>
          </a:bodyPr>
          <a:lstStyle/>
          <a:p>
            <a:pPr algn="l"/>
            <a:r>
              <a:rPr lang="en-US" sz="3600" dirty="0"/>
              <a:t>Cluster durability characteristics</a:t>
            </a:r>
            <a:endParaRPr lang="ru-RU" sz="3600" dirty="0"/>
          </a:p>
          <a:p>
            <a:pPr marL="285750" indent="-285750" algn="l">
              <a:buFont typeface="Arial" panose="020B0604020202020204" pitchFamily="34" charset="0"/>
              <a:buChar char="•"/>
            </a:pPr>
            <a:r>
              <a:rPr lang="en-US" sz="1600" dirty="0"/>
              <a:t>Used to indicate to the system the privileges that your VMs have with the underlying Azure infrastructure. </a:t>
            </a:r>
          </a:p>
          <a:p>
            <a:pPr marL="285750" indent="-285750" algn="l">
              <a:buFont typeface="Arial" panose="020B0604020202020204" pitchFamily="34" charset="0"/>
              <a:buChar char="•"/>
            </a:pPr>
            <a:r>
              <a:rPr lang="en-US" sz="1600" dirty="0" err="1"/>
              <a:t>Pimary</a:t>
            </a:r>
            <a:r>
              <a:rPr lang="en-US" sz="1600" dirty="0"/>
              <a:t> node type:  this privilege allows Service Fabric to pause any VM level infrastructure request (such as a VM reboot, VM re-image, or VM migration) that impact the quorum requirements for </a:t>
            </a:r>
            <a:r>
              <a:rPr lang="en-US" sz="1600" b="1" i="1" dirty="0"/>
              <a:t>the system services</a:t>
            </a:r>
            <a:r>
              <a:rPr lang="en-US" sz="1600" dirty="0"/>
              <a:t> and </a:t>
            </a:r>
            <a:r>
              <a:rPr lang="en-US" sz="1600" b="1" i="1" dirty="0"/>
              <a:t>your </a:t>
            </a:r>
            <a:r>
              <a:rPr lang="en-US" sz="1600" b="1" i="1" dirty="0" err="1"/>
              <a:t>stateful</a:t>
            </a:r>
            <a:r>
              <a:rPr lang="en-US" sz="1600" b="1" i="1" dirty="0"/>
              <a:t> services</a:t>
            </a:r>
            <a:r>
              <a:rPr lang="en-US" sz="1600" dirty="0"/>
              <a:t>. </a:t>
            </a:r>
          </a:p>
          <a:p>
            <a:pPr marL="285750" indent="-285750" algn="l">
              <a:buFont typeface="Arial" panose="020B0604020202020204" pitchFamily="34" charset="0"/>
              <a:buChar char="•"/>
            </a:pPr>
            <a:r>
              <a:rPr lang="en-US" sz="1600" dirty="0"/>
              <a:t>Non-primary node types: this privilege allows Service Fabric to pause any VM level infrastructure request like VM reboot, VM re-image, VM migration </a:t>
            </a:r>
            <a:r>
              <a:rPr lang="en-US" sz="1600" dirty="0" err="1"/>
              <a:t>etc</a:t>
            </a:r>
            <a:r>
              <a:rPr lang="en-US" sz="1600" dirty="0"/>
              <a:t> that impact the quorum requirements for </a:t>
            </a:r>
            <a:r>
              <a:rPr lang="en-US" sz="1600" b="1" i="1" dirty="0"/>
              <a:t>your </a:t>
            </a:r>
            <a:r>
              <a:rPr lang="en-US" sz="1600" b="1" i="1" dirty="0" err="1"/>
              <a:t>stateful</a:t>
            </a:r>
            <a:r>
              <a:rPr lang="en-US" sz="1600" b="1" i="1" dirty="0"/>
              <a:t> services </a:t>
            </a:r>
            <a:r>
              <a:rPr lang="en-US" sz="1600" dirty="0"/>
              <a:t>running in it.</a:t>
            </a:r>
          </a:p>
          <a:p>
            <a:pPr algn="l"/>
            <a:r>
              <a:rPr lang="en-US" sz="1600" b="1" dirty="0"/>
              <a:t>Gold</a:t>
            </a:r>
            <a:r>
              <a:rPr lang="en-US" sz="1600" dirty="0"/>
              <a:t>: the infrastructure Jobs can be paused for a duration of 2 hours per UD ( Upgrade Domain )</a:t>
            </a:r>
          </a:p>
          <a:p>
            <a:pPr algn="l"/>
            <a:r>
              <a:rPr lang="en-US" sz="1600" b="1" dirty="0"/>
              <a:t>Silver</a:t>
            </a:r>
            <a:r>
              <a:rPr lang="en-US" sz="1600" dirty="0"/>
              <a:t>: the infrastructure Jobs can be paused for a duration of 30 minutes per UD</a:t>
            </a:r>
          </a:p>
          <a:p>
            <a:pPr algn="l"/>
            <a:r>
              <a:rPr lang="en-US" sz="1600" b="1" dirty="0"/>
              <a:t>Bronze</a:t>
            </a:r>
            <a:r>
              <a:rPr lang="en-US" sz="1600" dirty="0"/>
              <a:t>: no privileges.</a:t>
            </a:r>
          </a:p>
          <a:p>
            <a:pPr algn="l"/>
            <a:r>
              <a:rPr lang="en-US" sz="3600" dirty="0"/>
              <a:t>Cluster reliability characteristics</a:t>
            </a:r>
            <a:endParaRPr lang="en-US" sz="1600" dirty="0"/>
          </a:p>
          <a:p>
            <a:pPr algn="l"/>
            <a:r>
              <a:rPr lang="en-US" sz="1600" dirty="0"/>
              <a:t>The reliability tier is used to set the number of replicas of the system services that you want to run in this cluster on the primary node type. The more the number of replicas - the more reliable the system services are in your cluster.</a:t>
            </a:r>
          </a:p>
          <a:p>
            <a:pPr marL="285750" indent="-285750" algn="l">
              <a:buFont typeface="Arial" panose="020B0604020202020204" pitchFamily="34" charset="0"/>
              <a:buChar char="•"/>
            </a:pPr>
            <a:r>
              <a:rPr lang="en-US" sz="1600" dirty="0"/>
              <a:t>Platinum :  run the System services with a target replica set count of 9</a:t>
            </a:r>
          </a:p>
          <a:p>
            <a:pPr marL="285750" indent="-285750" algn="l">
              <a:buFont typeface="Arial" panose="020B0604020202020204" pitchFamily="34" charset="0"/>
              <a:buChar char="•"/>
            </a:pPr>
            <a:r>
              <a:rPr lang="en-US" sz="1600" dirty="0"/>
              <a:t>Gold - Run the System services with a target replica set count of 7</a:t>
            </a:r>
          </a:p>
          <a:p>
            <a:pPr marL="285750" indent="-285750" algn="l">
              <a:buFont typeface="Arial" panose="020B0604020202020204" pitchFamily="34" charset="0"/>
              <a:buChar char="•"/>
            </a:pPr>
            <a:r>
              <a:rPr lang="en-US" sz="1600" dirty="0"/>
              <a:t>Silver - Run the System services with a target replica set count of 5</a:t>
            </a:r>
          </a:p>
          <a:p>
            <a:pPr marL="285750" indent="-285750" algn="l">
              <a:buFont typeface="Arial" panose="020B0604020202020204" pitchFamily="34" charset="0"/>
              <a:buChar char="•"/>
            </a:pPr>
            <a:r>
              <a:rPr lang="en-US" sz="1600" dirty="0"/>
              <a:t>Bronze - Run the System services with a target replica set count of 3</a:t>
            </a:r>
          </a:p>
          <a:p>
            <a:pPr algn="l"/>
            <a:r>
              <a:rPr lang="en-US" sz="1600" dirty="0"/>
              <a:t>Please note that the reliability tier you choose determines the minimum number of nodes your primary node type must have. </a:t>
            </a:r>
          </a:p>
          <a:p>
            <a:pPr algn="l"/>
            <a:r>
              <a:rPr lang="en-US" sz="1600" dirty="0"/>
              <a:t>The tier has no bearing on the max size of the cluster. So you can have a 20 node cluster, that is running at Bronze reliability.</a:t>
            </a:r>
          </a:p>
          <a:p>
            <a:pPr algn="l"/>
            <a:endParaRPr lang="en-US" sz="1600" dirty="0"/>
          </a:p>
          <a:p>
            <a:pPr algn="l"/>
            <a:endParaRPr lang="ru-RU" sz="3600" dirty="0"/>
          </a:p>
          <a:p>
            <a:pPr algn="l"/>
            <a:endParaRPr lang="en-US" sz="1600" dirty="0"/>
          </a:p>
          <a:p>
            <a:pPr marL="285750" indent="-285750" algn="l">
              <a:buFont typeface="Arial" panose="020B0604020202020204" pitchFamily="34" charset="0"/>
              <a:buChar char="•"/>
            </a:pPr>
            <a:endParaRPr lang="ru-RU" sz="1600" dirty="0"/>
          </a:p>
        </p:txBody>
      </p:sp>
      <p:sp>
        <p:nvSpPr>
          <p:cNvPr id="4" name="Title 3"/>
          <p:cNvSpPr>
            <a:spLocks noGrp="1"/>
          </p:cNvSpPr>
          <p:nvPr>
            <p:ph type="ctrTitle"/>
          </p:nvPr>
        </p:nvSpPr>
        <p:spPr>
          <a:xfrm>
            <a:off x="872735" y="59205"/>
            <a:ext cx="8481773" cy="552587"/>
          </a:xfrm>
        </p:spPr>
        <p:txBody>
          <a:bodyPr>
            <a:noAutofit/>
          </a:bodyPr>
          <a:lstStyle/>
          <a:p>
            <a:r>
              <a:rPr lang="en-US" sz="4800" dirty="0"/>
              <a:t>Service Fabric</a:t>
            </a:r>
            <a:endParaRPr lang="ru-RU" sz="4800" dirty="0"/>
          </a:p>
        </p:txBody>
      </p:sp>
    </p:spTree>
    <p:extLst>
      <p:ext uri="{BB962C8B-B14F-4D97-AF65-F5344CB8AC3E}">
        <p14:creationId xmlns:p14="http://schemas.microsoft.com/office/powerpoint/2010/main" val="3973805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8296" y="960448"/>
            <a:ext cx="11303914" cy="5545607"/>
          </a:xfrm>
        </p:spPr>
        <p:txBody>
          <a:bodyPr>
            <a:noAutofit/>
          </a:bodyPr>
          <a:lstStyle/>
          <a:p>
            <a:pPr algn="l"/>
            <a:r>
              <a:rPr lang="en-US" sz="3600" dirty="0"/>
              <a:t>Primary node type</a:t>
            </a:r>
            <a:endParaRPr lang="ru-RU" sz="3600" dirty="0"/>
          </a:p>
          <a:p>
            <a:pPr marL="285750" indent="-285750" algn="l">
              <a:buFont typeface="Arial" panose="020B0604020202020204" pitchFamily="34" charset="0"/>
              <a:buChar char="•"/>
            </a:pPr>
            <a:r>
              <a:rPr lang="en-US" sz="1800" b="1" dirty="0"/>
              <a:t>Durability tier</a:t>
            </a:r>
            <a:r>
              <a:rPr lang="en-US" sz="1600" dirty="0"/>
              <a:t>: the minimum size of VMs for the primary node type – can be Bronze (</a:t>
            </a:r>
            <a:r>
              <a:rPr lang="en-US" sz="1600" dirty="0" err="1"/>
              <a:t>stardart_A</a:t>
            </a:r>
            <a:r>
              <a:rPr lang="en-US" sz="1600" dirty="0"/>
              <a:t>/D/DS) or Gold (supports G5 )</a:t>
            </a:r>
          </a:p>
          <a:p>
            <a:pPr marL="285750" indent="-285750" algn="l">
              <a:buFont typeface="Arial" panose="020B0604020202020204" pitchFamily="34" charset="0"/>
              <a:buChar char="•"/>
            </a:pPr>
            <a:r>
              <a:rPr lang="en-US" sz="1800" b="1" dirty="0"/>
              <a:t>Reliability tier</a:t>
            </a:r>
            <a:r>
              <a:rPr lang="en-US" sz="1600" dirty="0"/>
              <a:t>: The minimum number of VMs for the primary node type i.e. minimum required VM capacity Platinum : 9,  Gold : 7, Silver : 5,  Bronze : 3. The tier has no bearing on the max size of the cluster ( so Bronze may be 20 ). Tier can be updated.</a:t>
            </a:r>
          </a:p>
          <a:p>
            <a:pPr marL="285750" indent="-285750" algn="l">
              <a:buFont typeface="Arial" panose="020B0604020202020204" pitchFamily="34" charset="0"/>
              <a:buChar char="•"/>
            </a:pPr>
            <a:r>
              <a:rPr lang="en-US" sz="1600" dirty="0"/>
              <a:t>The Service Fabric system services are placed on the primary node type- their reliability/durability determined of properties of primary node.</a:t>
            </a:r>
          </a:p>
          <a:p>
            <a:pPr algn="l"/>
            <a:r>
              <a:rPr lang="en-US" sz="3600" dirty="0"/>
              <a:t>Non primary node type</a:t>
            </a:r>
          </a:p>
          <a:p>
            <a:pPr marL="285750" indent="-285750" algn="l">
              <a:buFont typeface="Arial" panose="020B0604020202020204" pitchFamily="34" charset="0"/>
              <a:buChar char="•"/>
            </a:pPr>
            <a:r>
              <a:rPr lang="en-US" sz="1800" b="1" dirty="0"/>
              <a:t>Durability tier</a:t>
            </a:r>
            <a:r>
              <a:rPr lang="en-US" sz="1800" dirty="0"/>
              <a:t>: </a:t>
            </a:r>
            <a:r>
              <a:rPr lang="en-US" sz="1600" dirty="0"/>
              <a:t>the minimum size of VMs for the primary node type – can be Bronze (</a:t>
            </a:r>
            <a:r>
              <a:rPr lang="en-US" sz="1600" dirty="0" err="1"/>
              <a:t>stardart_A</a:t>
            </a:r>
            <a:r>
              <a:rPr lang="en-US" sz="1600" dirty="0"/>
              <a:t>/D/DS) or Gold (supports G5 )</a:t>
            </a:r>
          </a:p>
          <a:p>
            <a:pPr marL="285750" indent="-285750" algn="l">
              <a:buFont typeface="Arial" panose="020B0604020202020204" pitchFamily="34" charset="0"/>
              <a:buChar char="•"/>
            </a:pPr>
            <a:r>
              <a:rPr lang="en-US" sz="1800" b="1" dirty="0"/>
              <a:t>Reliability tier</a:t>
            </a:r>
            <a:r>
              <a:rPr lang="en-US" sz="1800" dirty="0"/>
              <a:t>: </a:t>
            </a:r>
            <a:r>
              <a:rPr lang="en-US" sz="1600" dirty="0"/>
              <a:t>The minimum number of VMs, for non-primary can be one. </a:t>
            </a:r>
            <a:r>
              <a:rPr lang="en-US" sz="1600" dirty="0" err="1"/>
              <a:t>Recomened</a:t>
            </a:r>
            <a:r>
              <a:rPr lang="en-US" sz="1600" dirty="0"/>
              <a:t> to choose this number based on the number of replicas of the application/services that you would like to run in this node type. Can be increased later.</a:t>
            </a:r>
            <a:endParaRPr lang="en-US" sz="1800" dirty="0"/>
          </a:p>
          <a:p>
            <a:pPr marL="285750" indent="-285750" algn="l">
              <a:buFont typeface="Arial" panose="020B0604020202020204" pitchFamily="34" charset="0"/>
              <a:buChar char="•"/>
            </a:pPr>
            <a:r>
              <a:rPr lang="en-US" sz="1600" dirty="0"/>
              <a:t>The Service Fabric system services are placed on the primary node type- their reliability/durability determined of properties of primary node.</a:t>
            </a:r>
          </a:p>
          <a:p>
            <a:pPr algn="l"/>
            <a:endParaRPr lang="en-US" sz="1600" dirty="0"/>
          </a:p>
          <a:p>
            <a:pPr algn="l"/>
            <a:endParaRPr lang="ru-RU" sz="3600" dirty="0"/>
          </a:p>
          <a:p>
            <a:pPr algn="l"/>
            <a:endParaRPr lang="en-US" sz="1600" dirty="0"/>
          </a:p>
          <a:p>
            <a:pPr marL="285750" indent="-285750" algn="l">
              <a:buFont typeface="Arial" panose="020B0604020202020204" pitchFamily="34" charset="0"/>
              <a:buChar char="•"/>
            </a:pPr>
            <a:endParaRPr lang="ru-RU" sz="1600" dirty="0"/>
          </a:p>
        </p:txBody>
      </p:sp>
      <p:sp>
        <p:nvSpPr>
          <p:cNvPr id="4" name="Title 3"/>
          <p:cNvSpPr>
            <a:spLocks noGrp="1"/>
          </p:cNvSpPr>
          <p:nvPr>
            <p:ph type="ctrTitle"/>
          </p:nvPr>
        </p:nvSpPr>
        <p:spPr>
          <a:xfrm>
            <a:off x="635913" y="407861"/>
            <a:ext cx="8481773" cy="552587"/>
          </a:xfrm>
        </p:spPr>
        <p:txBody>
          <a:bodyPr>
            <a:noAutofit/>
          </a:bodyPr>
          <a:lstStyle/>
          <a:p>
            <a:r>
              <a:rPr lang="en-US" sz="4800" dirty="0"/>
              <a:t>Service Fabric</a:t>
            </a:r>
            <a:endParaRPr lang="ru-RU" sz="4800" dirty="0"/>
          </a:p>
        </p:txBody>
      </p:sp>
    </p:spTree>
    <p:extLst>
      <p:ext uri="{BB962C8B-B14F-4D97-AF65-F5344CB8AC3E}">
        <p14:creationId xmlns:p14="http://schemas.microsoft.com/office/powerpoint/2010/main" val="1860300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8296" y="960448"/>
            <a:ext cx="11303914" cy="5545607"/>
          </a:xfrm>
        </p:spPr>
        <p:txBody>
          <a:bodyPr>
            <a:noAutofit/>
          </a:bodyPr>
          <a:lstStyle/>
          <a:p>
            <a:pPr algn="l"/>
            <a:r>
              <a:rPr lang="en-US" sz="3600" dirty="0"/>
              <a:t>Primary node type</a:t>
            </a:r>
            <a:endParaRPr lang="ru-RU" sz="3600" dirty="0"/>
          </a:p>
          <a:p>
            <a:pPr marL="285750" indent="-285750" algn="l">
              <a:buFont typeface="Arial" panose="020B0604020202020204" pitchFamily="34" charset="0"/>
              <a:buChar char="•"/>
            </a:pPr>
            <a:r>
              <a:rPr lang="en-US" sz="1800" b="1" dirty="0"/>
              <a:t>Durability tier</a:t>
            </a:r>
            <a:r>
              <a:rPr lang="en-US" sz="1600" dirty="0"/>
              <a:t>: the minimum size of VMs for the primary node type – can be Bronze (</a:t>
            </a:r>
            <a:r>
              <a:rPr lang="en-US" sz="1600" dirty="0" err="1"/>
              <a:t>stardart_A</a:t>
            </a:r>
            <a:r>
              <a:rPr lang="en-US" sz="1600" dirty="0"/>
              <a:t>/D/DS) or Gold (supports G5 )</a:t>
            </a:r>
          </a:p>
          <a:p>
            <a:pPr marL="285750" indent="-285750" algn="l">
              <a:buFont typeface="Arial" panose="020B0604020202020204" pitchFamily="34" charset="0"/>
              <a:buChar char="•"/>
            </a:pPr>
            <a:r>
              <a:rPr lang="en-US" sz="1800" b="1" dirty="0"/>
              <a:t>Reliability tier</a:t>
            </a:r>
            <a:r>
              <a:rPr lang="en-US" sz="1600" dirty="0"/>
              <a:t>: The minimum number of VMs for the primary node type i.e. minimum required VM capacity Platinum : 9,  Gold : 7, Silver : 5,  Bronze : 3. The tier has no bearing on the max size of the cluster ( so Bronze may be 20 ). Tier can be updated.</a:t>
            </a:r>
          </a:p>
          <a:p>
            <a:pPr marL="285750" indent="-285750" algn="l">
              <a:buFont typeface="Arial" panose="020B0604020202020204" pitchFamily="34" charset="0"/>
              <a:buChar char="•"/>
            </a:pPr>
            <a:r>
              <a:rPr lang="en-US" sz="1600" dirty="0"/>
              <a:t>The Service Fabric system services are placed on the primary node type- their reliability/durability determined of properties of primary node.</a:t>
            </a:r>
          </a:p>
          <a:p>
            <a:pPr algn="l"/>
            <a:r>
              <a:rPr lang="en-US" sz="3600" dirty="0"/>
              <a:t>Non primary node type</a:t>
            </a:r>
          </a:p>
          <a:p>
            <a:pPr marL="285750" indent="-285750" algn="l">
              <a:buFont typeface="Arial" panose="020B0604020202020204" pitchFamily="34" charset="0"/>
              <a:buChar char="•"/>
            </a:pPr>
            <a:r>
              <a:rPr lang="en-US" sz="1800" b="1" dirty="0"/>
              <a:t>Durability tier</a:t>
            </a:r>
            <a:r>
              <a:rPr lang="en-US" sz="1800" dirty="0"/>
              <a:t>: </a:t>
            </a:r>
            <a:r>
              <a:rPr lang="en-US" sz="1600" dirty="0"/>
              <a:t>the minimum size of VMs for the primary node type – can be Bronze (</a:t>
            </a:r>
            <a:r>
              <a:rPr lang="en-US" sz="1600" dirty="0" err="1"/>
              <a:t>stardart_A</a:t>
            </a:r>
            <a:r>
              <a:rPr lang="en-US" sz="1600" dirty="0"/>
              <a:t>/D/DS) or Gold (supports G5 )</a:t>
            </a:r>
          </a:p>
          <a:p>
            <a:pPr marL="285750" indent="-285750" algn="l">
              <a:buFont typeface="Arial" panose="020B0604020202020204" pitchFamily="34" charset="0"/>
              <a:buChar char="•"/>
            </a:pPr>
            <a:r>
              <a:rPr lang="en-US" sz="1800" b="1" dirty="0"/>
              <a:t>Reliability tier</a:t>
            </a:r>
            <a:r>
              <a:rPr lang="en-US" sz="1800" dirty="0"/>
              <a:t>: </a:t>
            </a:r>
            <a:r>
              <a:rPr lang="en-US" sz="1600" dirty="0"/>
              <a:t>The minimum number of VMs, for non-primary can be one. </a:t>
            </a:r>
            <a:r>
              <a:rPr lang="en-US" sz="1600" dirty="0" err="1"/>
              <a:t>Recomened</a:t>
            </a:r>
            <a:r>
              <a:rPr lang="en-US" sz="1600" dirty="0"/>
              <a:t> to choose this number based on the number of replicas of the application/services that you would like to run in this node type. Can be increased later.</a:t>
            </a:r>
            <a:endParaRPr lang="en-US" sz="1800" dirty="0"/>
          </a:p>
          <a:p>
            <a:pPr marL="285750" indent="-285750" algn="l">
              <a:buFont typeface="Arial" panose="020B0604020202020204" pitchFamily="34" charset="0"/>
              <a:buChar char="•"/>
            </a:pPr>
            <a:r>
              <a:rPr lang="en-US" sz="1600" dirty="0"/>
              <a:t>The Service Fabric system services are placed on the primary node type- their reliability/durability determined of properties of primary node.</a:t>
            </a:r>
          </a:p>
          <a:p>
            <a:pPr algn="l"/>
            <a:endParaRPr lang="en-US" sz="1600" dirty="0"/>
          </a:p>
          <a:p>
            <a:pPr algn="l"/>
            <a:endParaRPr lang="ru-RU" sz="3600" dirty="0"/>
          </a:p>
          <a:p>
            <a:pPr algn="l"/>
            <a:endParaRPr lang="en-US" sz="1600" dirty="0"/>
          </a:p>
          <a:p>
            <a:pPr marL="285750" indent="-285750" algn="l">
              <a:buFont typeface="Arial" panose="020B0604020202020204" pitchFamily="34" charset="0"/>
              <a:buChar char="•"/>
            </a:pPr>
            <a:endParaRPr lang="ru-RU" sz="1600" dirty="0"/>
          </a:p>
        </p:txBody>
      </p:sp>
      <p:sp>
        <p:nvSpPr>
          <p:cNvPr id="4" name="Title 3"/>
          <p:cNvSpPr>
            <a:spLocks noGrp="1"/>
          </p:cNvSpPr>
          <p:nvPr>
            <p:ph type="ctrTitle"/>
          </p:nvPr>
        </p:nvSpPr>
        <p:spPr>
          <a:xfrm>
            <a:off x="635913" y="407861"/>
            <a:ext cx="8481773" cy="552587"/>
          </a:xfrm>
        </p:spPr>
        <p:txBody>
          <a:bodyPr>
            <a:noAutofit/>
          </a:bodyPr>
          <a:lstStyle/>
          <a:p>
            <a:r>
              <a:rPr lang="en-US" sz="4800" dirty="0"/>
              <a:t>Service Fabric</a:t>
            </a:r>
            <a:endParaRPr lang="ru-RU" sz="4800" dirty="0"/>
          </a:p>
        </p:txBody>
      </p:sp>
    </p:spTree>
    <p:extLst>
      <p:ext uri="{BB962C8B-B14F-4D97-AF65-F5344CB8AC3E}">
        <p14:creationId xmlns:p14="http://schemas.microsoft.com/office/powerpoint/2010/main" val="54507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8481773" cy="552587"/>
          </a:xfrm>
        </p:spPr>
        <p:txBody>
          <a:bodyPr>
            <a:noAutofit/>
          </a:bodyPr>
          <a:lstStyle/>
          <a:p>
            <a:r>
              <a:rPr lang="en-US" sz="4800" dirty="0"/>
              <a:t>Service Fabric: inside of node</a:t>
            </a:r>
            <a:endParaRPr lang="ru-RU" sz="4800" dirty="0"/>
          </a:p>
        </p:txBody>
      </p:sp>
      <p:sp>
        <p:nvSpPr>
          <p:cNvPr id="2" name="Subtitle 1"/>
          <p:cNvSpPr>
            <a:spLocks noGrp="1" noChangeArrowheads="1"/>
          </p:cNvSpPr>
          <p:nvPr>
            <p:ph type="subTitle" idx="1"/>
          </p:nvPr>
        </p:nvSpPr>
        <p:spPr bwMode="auto">
          <a:xfrm>
            <a:off x="417080" y="1571710"/>
            <a:ext cx="9534298"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Each node is assigned a node name (a string). </a:t>
            </a:r>
            <a:endParaRPr kumimoji="0" lang="en-US"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Nodes have characteristics such as placement properties.</a:t>
            </a:r>
            <a:endParaRPr kumimoji="0" lang="en-US"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Each machine or VM has an auto-start Windows service, </a:t>
            </a:r>
            <a:r>
              <a:rPr kumimoji="0" lang="ru-RU" altLang="ru-RU" sz="18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FabricHost.exe</a:t>
            </a: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which starts running upon boot and then starts two executables: </a:t>
            </a:r>
            <a:r>
              <a:rPr kumimoji="0" lang="ru-RU" altLang="ru-RU" sz="18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Fabric.exe</a:t>
            </a: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ru-RU" altLang="ru-RU" sz="18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FabricGateway.exe</a:t>
            </a: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These two executables make up the node. </a:t>
            </a:r>
            <a:endParaRPr kumimoji="0" lang="en-US"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ru-RU" altLang="ru-RU"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For testing scenarios, you can host multiple nodes on a single machine or VM by running multiple instances of Fabric.exe and FabricGateway.exe. </a:t>
            </a:r>
          </a:p>
        </p:txBody>
      </p:sp>
    </p:spTree>
    <p:extLst>
      <p:ext uri="{BB962C8B-B14F-4D97-AF65-F5344CB8AC3E}">
        <p14:creationId xmlns:p14="http://schemas.microsoft.com/office/powerpoint/2010/main" val="539978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5911" y="873458"/>
            <a:ext cx="9429750" cy="5632311"/>
          </a:xfrm>
          <a:prstGeom prst="rect">
            <a:avLst/>
          </a:prstGeom>
        </p:spPr>
        <p:txBody>
          <a:bodyPr wrap="square">
            <a:spAutoFit/>
          </a:bodyPr>
          <a:lstStyle/>
          <a:p>
            <a:r>
              <a:rPr lang="en-US" dirty="0"/>
              <a:t>There are system services that are created in every cluster that provide the platform capabilities of Service Fabric.</a:t>
            </a:r>
          </a:p>
          <a:p>
            <a:r>
              <a:rPr lang="en-US" b="1" dirty="0"/>
              <a:t>Naming Service</a:t>
            </a:r>
            <a:r>
              <a:rPr lang="en-US" dirty="0"/>
              <a:t> - resolves service names to a location in the cluster (similar to DNS names)</a:t>
            </a:r>
          </a:p>
          <a:p>
            <a:pPr marL="342900" indent="-342900">
              <a:buFont typeface="+mj-lt"/>
              <a:buAutoNum type="arabicPeriod"/>
            </a:pPr>
            <a:r>
              <a:rPr lang="en-US" dirty="0"/>
              <a:t>Clients securely communicate with any node in the cluster using the Naming Service to resolve a service name and its location. </a:t>
            </a:r>
          </a:p>
          <a:p>
            <a:pPr marL="342900" indent="-342900">
              <a:buFont typeface="+mj-lt"/>
              <a:buAutoNum type="arabicPeriod"/>
            </a:pPr>
            <a:r>
              <a:rPr lang="en-US" dirty="0"/>
              <a:t>Clients obtain the actual machine IP address and port where it is currently running. </a:t>
            </a:r>
          </a:p>
          <a:p>
            <a:pPr marL="342900" indent="-342900">
              <a:buFont typeface="+mj-lt"/>
              <a:buAutoNum type="arabicPeriod"/>
            </a:pPr>
            <a:r>
              <a:rPr lang="en-US" dirty="0"/>
              <a:t>You can develop services and clients capable of resolving the current network location despite applications being moved within the cluster for example due to failures, resource balancing, or the resizing of the cluster.</a:t>
            </a:r>
          </a:p>
          <a:p>
            <a:r>
              <a:rPr lang="en-US" b="1" dirty="0"/>
              <a:t>Image Store Service - </a:t>
            </a:r>
            <a:r>
              <a:rPr lang="en-US" dirty="0"/>
              <a:t> keep versioned application packages. It does:</a:t>
            </a:r>
          </a:p>
          <a:p>
            <a:pPr marL="342900" indent="-342900">
              <a:buFont typeface="+mj-lt"/>
              <a:buAutoNum type="arabicPeriod"/>
            </a:pPr>
            <a:r>
              <a:rPr lang="en-US" dirty="0"/>
              <a:t>Copy an application package to the Image Store</a:t>
            </a:r>
          </a:p>
          <a:p>
            <a:pPr marL="342900" indent="-342900">
              <a:buFont typeface="+mj-lt"/>
              <a:buAutoNum type="arabicPeriod"/>
            </a:pPr>
            <a:r>
              <a:rPr lang="en-US" dirty="0"/>
              <a:t>Register the application type contained within that application package. </a:t>
            </a:r>
          </a:p>
          <a:p>
            <a:pPr marL="342900" indent="-342900">
              <a:buFont typeface="+mj-lt"/>
              <a:buAutoNum type="arabicPeriod"/>
            </a:pPr>
            <a:r>
              <a:rPr lang="en-US" dirty="0"/>
              <a:t>After the application type is provisioned, you create a named applications from it. </a:t>
            </a:r>
          </a:p>
          <a:p>
            <a:pPr marL="342900" indent="-342900">
              <a:buFont typeface="+mj-lt"/>
              <a:buAutoNum type="arabicPeriod"/>
            </a:pPr>
            <a:r>
              <a:rPr lang="en-US" dirty="0"/>
              <a:t>After all its named applications have been deleted you may unregister it from Image Store</a:t>
            </a:r>
          </a:p>
          <a:p>
            <a:r>
              <a:rPr lang="en-US" b="1" dirty="0"/>
              <a:t>Health store</a:t>
            </a:r>
          </a:p>
          <a:p>
            <a:pPr marL="342900" indent="-342900">
              <a:buFont typeface="+mj-lt"/>
              <a:buAutoNum type="arabicPeriod"/>
            </a:pPr>
            <a:r>
              <a:rPr lang="en-US" dirty="0"/>
              <a:t>Keeps health-related information about entities in the cluster for easy retrieval and evaluation.</a:t>
            </a:r>
          </a:p>
          <a:p>
            <a:pPr marL="342900" indent="-342900">
              <a:buFont typeface="+mj-lt"/>
              <a:buAutoNum type="arabicPeriod"/>
            </a:pPr>
            <a:r>
              <a:rPr lang="en-US" dirty="0"/>
              <a:t>It’s as a Service Fabric persisted </a:t>
            </a:r>
            <a:r>
              <a:rPr lang="en-US" dirty="0" err="1"/>
              <a:t>stateful</a:t>
            </a:r>
            <a:r>
              <a:rPr lang="en-US" dirty="0"/>
              <a:t> service</a:t>
            </a:r>
          </a:p>
          <a:p>
            <a:pPr marL="342900" indent="-342900">
              <a:buFont typeface="+mj-lt"/>
              <a:buAutoNum type="arabicPeriod"/>
            </a:pPr>
            <a:r>
              <a:rPr lang="en-US" dirty="0"/>
              <a:t>Part of the </a:t>
            </a:r>
            <a:r>
              <a:rPr lang="en-US" b="1" dirty="0"/>
              <a:t>fabric:/System</a:t>
            </a:r>
            <a:r>
              <a:rPr lang="en-US" dirty="0"/>
              <a:t> application, and it is available as soon as the cluster is up and running.</a:t>
            </a:r>
          </a:p>
          <a:p>
            <a:pPr marL="342900" indent="-342900">
              <a:buFont typeface="+mj-lt"/>
              <a:buAutoNum type="arabicPeriod"/>
            </a:pPr>
            <a:endParaRPr lang="en-US" dirty="0"/>
          </a:p>
        </p:txBody>
      </p:sp>
      <p:sp>
        <p:nvSpPr>
          <p:cNvPr id="7" name="Title 3"/>
          <p:cNvSpPr>
            <a:spLocks noGrp="1"/>
          </p:cNvSpPr>
          <p:nvPr>
            <p:ph type="ctrTitle"/>
          </p:nvPr>
        </p:nvSpPr>
        <p:spPr>
          <a:xfrm>
            <a:off x="635913" y="407861"/>
            <a:ext cx="8481773" cy="552587"/>
          </a:xfrm>
        </p:spPr>
        <p:txBody>
          <a:bodyPr>
            <a:noAutofit/>
          </a:bodyPr>
          <a:lstStyle/>
          <a:p>
            <a:r>
              <a:rPr lang="en-US" sz="4800" dirty="0"/>
              <a:t>Service Fabric: system services</a:t>
            </a:r>
            <a:endParaRPr lang="ru-RU" sz="4800" dirty="0"/>
          </a:p>
        </p:txBody>
      </p:sp>
    </p:spTree>
    <p:extLst>
      <p:ext uri="{BB962C8B-B14F-4D97-AF65-F5344CB8AC3E}">
        <p14:creationId xmlns:p14="http://schemas.microsoft.com/office/powerpoint/2010/main" val="2714339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165664" y="1241514"/>
            <a:ext cx="9860673" cy="18956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defTabSz="685716" fontAlgn="base">
              <a:spcBef>
                <a:spcPct val="0"/>
              </a:spcBef>
              <a:spcAft>
                <a:spcPct val="0"/>
              </a:spcAft>
            </a:pPr>
            <a:r>
              <a:rPr lang="en-US" sz="2353" kern="0" dirty="0">
                <a:solidFill>
                  <a:schemeClr val="bg2">
                    <a:lumMod val="50000"/>
                  </a:schemeClr>
                </a:solidFill>
              </a:rPr>
              <a:t>Statefull/stateless/agent Microservices: whenever possible</a:t>
            </a:r>
          </a:p>
          <a:p>
            <a:pPr marL="336145" indent="-336145" defTabSz="685716" fontAlgn="base">
              <a:spcBef>
                <a:spcPct val="0"/>
              </a:spcBef>
              <a:spcAft>
                <a:spcPct val="0"/>
              </a:spcAft>
              <a:buFontTx/>
              <a:buChar char="-"/>
            </a:pPr>
            <a:r>
              <a:rPr lang="en-US" sz="2353" kern="0" dirty="0">
                <a:solidFill>
                  <a:schemeClr val="bg2">
                    <a:lumMod val="50000"/>
                  </a:schemeClr>
                </a:solidFill>
              </a:rPr>
              <a:t>Suite of powerful management APIs available</a:t>
            </a:r>
          </a:p>
          <a:p>
            <a:pPr marL="336145" indent="-336145" defTabSz="685716" fontAlgn="base">
              <a:spcBef>
                <a:spcPct val="0"/>
              </a:spcBef>
              <a:spcAft>
                <a:spcPct val="0"/>
              </a:spcAft>
              <a:buFontTx/>
              <a:buChar char="-"/>
            </a:pPr>
            <a:r>
              <a:rPr lang="en-US" sz="2353" kern="0" dirty="0">
                <a:solidFill>
                  <a:schemeClr val="bg2">
                    <a:lumMod val="50000"/>
                  </a:schemeClr>
                </a:solidFill>
              </a:rPr>
              <a:t>Suite of powerful persistent data APIs available. No more DB.</a:t>
            </a:r>
          </a:p>
          <a:p>
            <a:pPr marL="336145" indent="-336145" defTabSz="685716" fontAlgn="base">
              <a:spcBef>
                <a:spcPct val="0"/>
              </a:spcBef>
              <a:spcAft>
                <a:spcPct val="0"/>
              </a:spcAft>
              <a:buFontTx/>
              <a:buChar char="-"/>
            </a:pPr>
            <a:r>
              <a:rPr lang="en-US" sz="2353" kern="0" dirty="0">
                <a:solidFill>
                  <a:schemeClr val="bg2">
                    <a:lumMod val="50000"/>
                  </a:schemeClr>
                </a:solidFill>
              </a:rPr>
              <a:t>Bring the work to the data (partitioning/</a:t>
            </a:r>
            <a:r>
              <a:rPr lang="en-US" sz="2353" kern="0" dirty="0" err="1">
                <a:solidFill>
                  <a:schemeClr val="bg2">
                    <a:lumMod val="50000"/>
                  </a:schemeClr>
                </a:solidFill>
              </a:rPr>
              <a:t>sharding</a:t>
            </a:r>
            <a:r>
              <a:rPr lang="en-US" sz="2353" kern="0" dirty="0">
                <a:solidFill>
                  <a:schemeClr val="bg2">
                    <a:lumMod val="50000"/>
                  </a:schemeClr>
                </a:solidFill>
              </a:rPr>
              <a:t>)</a:t>
            </a:r>
          </a:p>
        </p:txBody>
      </p:sp>
      <p:sp useBgFill="1">
        <p:nvSpPr>
          <p:cNvPr id="15" name="Rectangle 14"/>
          <p:cNvSpPr/>
          <p:nvPr/>
        </p:nvSpPr>
        <p:spPr bwMode="white">
          <a:xfrm>
            <a:off x="2" y="1189494"/>
            <a:ext cx="1165663" cy="48925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kern="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69240" y="289957"/>
            <a:ext cx="8743463" cy="899537"/>
          </a:xfrm>
        </p:spPr>
        <p:txBody>
          <a:bodyPr/>
          <a:lstStyle/>
          <a:p>
            <a:r>
              <a:rPr lang="en-US" dirty="0"/>
              <a:t>Application Guidance</a:t>
            </a:r>
          </a:p>
        </p:txBody>
      </p:sp>
      <p:sp>
        <p:nvSpPr>
          <p:cNvPr id="5" name="Rectangle 4"/>
          <p:cNvSpPr/>
          <p:nvPr/>
        </p:nvSpPr>
        <p:spPr bwMode="auto">
          <a:xfrm>
            <a:off x="269240" y="1241515"/>
            <a:ext cx="896425" cy="18956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r>
              <a:rPr lang="en-US" sz="3137" kern="0" dirty="0">
                <a:gradFill>
                  <a:gsLst>
                    <a:gs pos="0">
                      <a:srgbClr val="FFFFFF"/>
                    </a:gs>
                    <a:gs pos="100000">
                      <a:srgbClr val="FFFFFF"/>
                    </a:gs>
                  </a:gsLst>
                  <a:lin ang="5400000" scaled="0"/>
                </a:gradFill>
              </a:rPr>
              <a:t>1</a:t>
            </a:r>
          </a:p>
        </p:txBody>
      </p:sp>
      <p:sp>
        <p:nvSpPr>
          <p:cNvPr id="8" name="Rectangle 7"/>
          <p:cNvSpPr/>
          <p:nvPr/>
        </p:nvSpPr>
        <p:spPr bwMode="auto">
          <a:xfrm>
            <a:off x="1165664" y="3254908"/>
            <a:ext cx="9860673" cy="14435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defTabSz="685716" fontAlgn="base">
              <a:spcBef>
                <a:spcPct val="0"/>
              </a:spcBef>
              <a:spcAft>
                <a:spcPct val="0"/>
              </a:spcAft>
            </a:pPr>
            <a:r>
              <a:rPr lang="en-US" sz="2353" kern="0" dirty="0">
                <a:solidFill>
                  <a:schemeClr val="bg2">
                    <a:lumMod val="50000"/>
                  </a:schemeClr>
                </a:solidFill>
              </a:rPr>
              <a:t>Guest Microservices: when legacy app does not require full OS services</a:t>
            </a:r>
          </a:p>
          <a:p>
            <a:pPr marL="336145" indent="-336145" defTabSz="685716" fontAlgn="base">
              <a:spcBef>
                <a:spcPct val="0"/>
              </a:spcBef>
              <a:spcAft>
                <a:spcPct val="0"/>
              </a:spcAft>
              <a:buFontTx/>
              <a:buChar char="-"/>
            </a:pPr>
            <a:r>
              <a:rPr lang="en-US" sz="2353" kern="0" dirty="0">
                <a:solidFill>
                  <a:schemeClr val="bg2">
                    <a:lumMod val="50000"/>
                  </a:schemeClr>
                </a:solidFill>
              </a:rPr>
              <a:t>Requires only files and network</a:t>
            </a:r>
          </a:p>
          <a:p>
            <a:pPr marL="336145" indent="-336145" defTabSz="685716" fontAlgn="base">
              <a:spcBef>
                <a:spcPct val="0"/>
              </a:spcBef>
              <a:spcAft>
                <a:spcPct val="0"/>
              </a:spcAft>
              <a:buFontTx/>
              <a:buChar char="-"/>
            </a:pPr>
            <a:r>
              <a:rPr lang="en-US" sz="2353" kern="0" dirty="0">
                <a:solidFill>
                  <a:schemeClr val="bg2">
                    <a:lumMod val="50000"/>
                  </a:schemeClr>
                </a:solidFill>
              </a:rPr>
              <a:t>No registry</a:t>
            </a:r>
          </a:p>
          <a:p>
            <a:pPr marL="336145" indent="-336145" defTabSz="685716" fontAlgn="base">
              <a:spcBef>
                <a:spcPct val="0"/>
              </a:spcBef>
              <a:spcAft>
                <a:spcPct val="0"/>
              </a:spcAft>
              <a:buFontTx/>
              <a:buChar char="-"/>
            </a:pPr>
            <a:r>
              <a:rPr lang="en-US" sz="2353" kern="0" dirty="0">
                <a:solidFill>
                  <a:schemeClr val="bg2">
                    <a:lumMod val="50000"/>
                  </a:schemeClr>
                </a:solidFill>
              </a:rPr>
              <a:t>No Eventlog</a:t>
            </a:r>
          </a:p>
        </p:txBody>
      </p:sp>
      <p:sp>
        <p:nvSpPr>
          <p:cNvPr id="9" name="Rectangle 8"/>
          <p:cNvSpPr/>
          <p:nvPr/>
        </p:nvSpPr>
        <p:spPr bwMode="auto">
          <a:xfrm>
            <a:off x="269240" y="3254908"/>
            <a:ext cx="896425" cy="14435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r>
              <a:rPr lang="en-US" sz="3137" kern="0" dirty="0">
                <a:gradFill>
                  <a:gsLst>
                    <a:gs pos="0">
                      <a:srgbClr val="FFFFFF"/>
                    </a:gs>
                    <a:gs pos="100000">
                      <a:srgbClr val="FFFFFF"/>
                    </a:gs>
                  </a:gsLst>
                  <a:lin ang="5400000" scaled="0"/>
                </a:gradFill>
              </a:rPr>
              <a:t>2</a:t>
            </a:r>
          </a:p>
        </p:txBody>
      </p:sp>
      <p:sp>
        <p:nvSpPr>
          <p:cNvPr id="11" name="Rectangle 10"/>
          <p:cNvSpPr/>
          <p:nvPr/>
        </p:nvSpPr>
        <p:spPr bwMode="auto">
          <a:xfrm>
            <a:off x="1165664" y="5728234"/>
            <a:ext cx="9860673" cy="80111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defTabSz="685716" fontAlgn="base">
              <a:spcBef>
                <a:spcPct val="0"/>
              </a:spcBef>
              <a:spcAft>
                <a:spcPct val="0"/>
              </a:spcAft>
            </a:pPr>
            <a:r>
              <a:rPr lang="en-US" sz="2353" kern="0" dirty="0">
                <a:solidFill>
                  <a:schemeClr val="bg2">
                    <a:lumMod val="50000"/>
                  </a:schemeClr>
                </a:solidFill>
              </a:rPr>
              <a:t>VMs: Build up no new VMs. Migrate from on </a:t>
            </a:r>
            <a:r>
              <a:rPr lang="en-US" sz="2353" kern="0" dirty="0" err="1">
                <a:solidFill>
                  <a:schemeClr val="bg2">
                    <a:lumMod val="50000"/>
                  </a:schemeClr>
                </a:solidFill>
              </a:rPr>
              <a:t>prem</a:t>
            </a:r>
            <a:r>
              <a:rPr lang="en-US" sz="2353" kern="0" dirty="0">
                <a:solidFill>
                  <a:schemeClr val="bg2">
                    <a:lumMod val="50000"/>
                  </a:schemeClr>
                </a:solidFill>
              </a:rPr>
              <a:t> if you must (i.e. for AD). Convert VMs to containers when possible</a:t>
            </a:r>
          </a:p>
        </p:txBody>
      </p:sp>
      <p:sp>
        <p:nvSpPr>
          <p:cNvPr id="12" name="Rectangle 11"/>
          <p:cNvSpPr/>
          <p:nvPr/>
        </p:nvSpPr>
        <p:spPr bwMode="auto">
          <a:xfrm>
            <a:off x="269240" y="4821221"/>
            <a:ext cx="896425" cy="8011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r>
              <a:rPr lang="en-US" sz="3137" kern="0" dirty="0">
                <a:gradFill>
                  <a:gsLst>
                    <a:gs pos="0">
                      <a:srgbClr val="FFFFFF"/>
                    </a:gs>
                    <a:gs pos="100000">
                      <a:srgbClr val="FFFFFF"/>
                    </a:gs>
                  </a:gsLst>
                  <a:lin ang="5400000" scaled="0"/>
                </a:gradFill>
              </a:rPr>
              <a:t>3</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9543" y="333013"/>
            <a:ext cx="1098710" cy="624756"/>
          </a:xfrm>
          <a:prstGeom prst="rect">
            <a:avLst/>
          </a:prstGeom>
        </p:spPr>
      </p:pic>
      <p:sp>
        <p:nvSpPr>
          <p:cNvPr id="14" name="Rectangle 13"/>
          <p:cNvSpPr/>
          <p:nvPr/>
        </p:nvSpPr>
        <p:spPr bwMode="auto">
          <a:xfrm>
            <a:off x="1165664" y="4821221"/>
            <a:ext cx="9860673" cy="80111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defTabSz="685716" fontAlgn="base">
              <a:spcBef>
                <a:spcPct val="0"/>
              </a:spcBef>
              <a:spcAft>
                <a:spcPct val="0"/>
              </a:spcAft>
            </a:pPr>
            <a:r>
              <a:rPr lang="en-US" sz="2353" kern="0" dirty="0">
                <a:solidFill>
                  <a:schemeClr val="bg2">
                    <a:lumMod val="50000"/>
                  </a:schemeClr>
                </a:solidFill>
              </a:rPr>
              <a:t>Container: when legacy app requires full OS services</a:t>
            </a:r>
          </a:p>
        </p:txBody>
      </p:sp>
      <p:sp>
        <p:nvSpPr>
          <p:cNvPr id="16" name="Rectangle 15"/>
          <p:cNvSpPr/>
          <p:nvPr/>
        </p:nvSpPr>
        <p:spPr bwMode="auto">
          <a:xfrm>
            <a:off x="269240" y="5745110"/>
            <a:ext cx="896425" cy="8011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r>
              <a:rPr lang="en-US" sz="3137" kern="0" dirty="0">
                <a:gradFill>
                  <a:gsLst>
                    <a:gs pos="0">
                      <a:srgbClr val="FFFFFF"/>
                    </a:gs>
                    <a:gs pos="100000">
                      <a:srgbClr val="FFFFFF"/>
                    </a:gs>
                  </a:gsLst>
                  <a:lin ang="5400000" scaled="0"/>
                </a:gradFill>
              </a:rPr>
              <a:t>4</a:t>
            </a:r>
          </a:p>
        </p:txBody>
      </p:sp>
    </p:spTree>
    <p:extLst>
      <p:ext uri="{BB962C8B-B14F-4D97-AF65-F5344CB8AC3E}">
        <p14:creationId xmlns:p14="http://schemas.microsoft.com/office/powerpoint/2010/main" val="200611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0-#ppt_w/2"/>
                                          </p:val>
                                        </p:tav>
                                        <p:tav tm="100000">
                                          <p:val>
                                            <p:strVal val="#ppt_x"/>
                                          </p:val>
                                        </p:tav>
                                      </p:tavLst>
                                    </p:anim>
                                    <p:anim calcmode="lin" valueType="num">
                                      <p:cBhvr additive="base">
                                        <p:cTn id="13" dur="10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0-#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decel="10000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0-#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decel="10000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fill="hold"/>
                                        <p:tgtEl>
                                          <p:spTgt spid="11"/>
                                        </p:tgtEl>
                                        <p:attrNameLst>
                                          <p:attrName>ppt_x</p:attrName>
                                        </p:attrNameLst>
                                      </p:cBhvr>
                                      <p:tavLst>
                                        <p:tav tm="0">
                                          <p:val>
                                            <p:strVal val="0-#ppt_w/2"/>
                                          </p:val>
                                        </p:tav>
                                        <p:tav tm="100000">
                                          <p:val>
                                            <p:strVal val="#ppt_x"/>
                                          </p:val>
                                        </p:tav>
                                      </p:tavLst>
                                    </p:anim>
                                    <p:anim calcmode="lin" valueType="num">
                                      <p:cBhvr additive="base">
                                        <p:cTn id="33" dur="1000" fill="hold"/>
                                        <p:tgtEl>
                                          <p:spTgt spid="11"/>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000" fill="hold"/>
                                        <p:tgtEl>
                                          <p:spTgt spid="16"/>
                                        </p:tgtEl>
                                        <p:attrNameLst>
                                          <p:attrName>ppt_x</p:attrName>
                                        </p:attrNameLst>
                                      </p:cBhvr>
                                      <p:tavLst>
                                        <p:tav tm="0">
                                          <p:val>
                                            <p:strVal val="0-#ppt_w/2"/>
                                          </p:val>
                                        </p:tav>
                                        <p:tav tm="100000">
                                          <p:val>
                                            <p:strVal val="#ppt_x"/>
                                          </p:val>
                                        </p:tav>
                                      </p:tavLst>
                                    </p:anim>
                                    <p:anim calcmode="lin" valueType="num">
                                      <p:cBhvr additive="base">
                                        <p:cTn id="38" dur="1000" fill="hold"/>
                                        <p:tgtEl>
                                          <p:spTgt spid="16"/>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8"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1000" fill="hold"/>
                                        <p:tgtEl>
                                          <p:spTgt spid="14"/>
                                        </p:tgtEl>
                                        <p:attrNameLst>
                                          <p:attrName>ppt_x</p:attrName>
                                        </p:attrNameLst>
                                      </p:cBhvr>
                                      <p:tavLst>
                                        <p:tav tm="0">
                                          <p:val>
                                            <p:strVal val="0-#ppt_w/2"/>
                                          </p:val>
                                        </p:tav>
                                        <p:tav tm="100000">
                                          <p:val>
                                            <p:strVal val="#ppt_x"/>
                                          </p:val>
                                        </p:tav>
                                      </p:tavLst>
                                    </p:anim>
                                    <p:anim calcmode="lin" valueType="num">
                                      <p:cBhvr additive="base">
                                        <p:cTn id="43"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8" grpId="0" animBg="1"/>
      <p:bldP spid="9" grpId="0" animBg="1"/>
      <p:bldP spid="11" grpId="0" animBg="1"/>
      <p:bldP spid="12" grpId="0" animBg="1"/>
      <p:bldP spid="14"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8481773" cy="552587"/>
          </a:xfrm>
        </p:spPr>
        <p:txBody>
          <a:bodyPr>
            <a:noAutofit/>
          </a:bodyPr>
          <a:lstStyle/>
          <a:p>
            <a:r>
              <a:rPr lang="en-US" sz="4800" dirty="0"/>
              <a:t>Service Fabric: health status</a:t>
            </a:r>
            <a:endParaRPr lang="ru-RU" sz="4800" dirty="0"/>
          </a:p>
        </p:txBody>
      </p:sp>
      <p:pic>
        <p:nvPicPr>
          <p:cNvPr id="1026" name="Picture 2" descr="Health ent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80" y="960448"/>
            <a:ext cx="8527468" cy="557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2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ctrTitle"/>
          </p:nvPr>
        </p:nvSpPr>
        <p:spPr>
          <a:xfrm>
            <a:off x="635913" y="407861"/>
            <a:ext cx="8481773" cy="552587"/>
          </a:xfrm>
        </p:spPr>
        <p:txBody>
          <a:bodyPr>
            <a:noAutofit/>
          </a:bodyPr>
          <a:lstStyle/>
          <a:p>
            <a:r>
              <a:rPr lang="en-US" sz="4800" dirty="0"/>
              <a:t>Service Fabric: health policies</a:t>
            </a:r>
            <a:endParaRPr lang="ru-RU" sz="4800" dirty="0"/>
          </a:p>
        </p:txBody>
      </p:sp>
      <p:sp>
        <p:nvSpPr>
          <p:cNvPr id="3" name="TextBox 2"/>
          <p:cNvSpPr txBox="1"/>
          <p:nvPr/>
        </p:nvSpPr>
        <p:spPr>
          <a:xfrm>
            <a:off x="304800" y="1084520"/>
            <a:ext cx="11027229" cy="3139321"/>
          </a:xfrm>
          <a:prstGeom prst="rect">
            <a:avLst/>
          </a:prstGeom>
          <a:noFill/>
        </p:spPr>
        <p:txBody>
          <a:bodyPr wrap="square" rtlCol="0">
            <a:spAutoFit/>
          </a:bodyPr>
          <a:lstStyle/>
          <a:p>
            <a:r>
              <a:rPr lang="en-US" b="1" dirty="0"/>
              <a:t>Cluster health policy – </a:t>
            </a:r>
            <a:r>
              <a:rPr lang="en-US" dirty="0"/>
              <a:t>defined in cluster manifest</a:t>
            </a:r>
          </a:p>
          <a:p>
            <a:pPr lvl="2"/>
            <a:r>
              <a:rPr lang="en-US" i="1" dirty="0"/>
              <a:t>&lt;</a:t>
            </a:r>
            <a:r>
              <a:rPr lang="en-US" i="1" dirty="0" err="1"/>
              <a:t>FabricSettings</a:t>
            </a:r>
            <a:r>
              <a:rPr lang="en-US" i="1" dirty="0"/>
              <a:t>&gt;</a:t>
            </a:r>
          </a:p>
          <a:p>
            <a:pPr lvl="2"/>
            <a:r>
              <a:rPr lang="en-US" i="1" dirty="0"/>
              <a:t>  &lt;Section Name="</a:t>
            </a:r>
            <a:r>
              <a:rPr lang="en-US" i="1" dirty="0" err="1"/>
              <a:t>HealthManager</a:t>
            </a:r>
            <a:r>
              <a:rPr lang="en-US" i="1" dirty="0"/>
              <a:t>/</a:t>
            </a:r>
            <a:r>
              <a:rPr lang="en-US" i="1" dirty="0" err="1"/>
              <a:t>ClusterHealthPolicy</a:t>
            </a:r>
            <a:r>
              <a:rPr lang="en-US" i="1" dirty="0"/>
              <a:t>"&gt;</a:t>
            </a:r>
          </a:p>
          <a:p>
            <a:pPr lvl="2"/>
            <a:r>
              <a:rPr lang="en-US" i="1" dirty="0"/>
              <a:t>    &lt;Parameter Name="</a:t>
            </a:r>
            <a:r>
              <a:rPr lang="en-US" i="1" dirty="0" err="1"/>
              <a:t>ConsiderWarningAsError</a:t>
            </a:r>
            <a:r>
              <a:rPr lang="en-US" i="1" dirty="0"/>
              <a:t>" Value="False" /&gt;</a:t>
            </a:r>
          </a:p>
          <a:p>
            <a:pPr lvl="2"/>
            <a:r>
              <a:rPr lang="en-US" i="1" dirty="0"/>
              <a:t>    &lt;Parameter Name="</a:t>
            </a:r>
            <a:r>
              <a:rPr lang="en-US" i="1" dirty="0" err="1"/>
              <a:t>MaxPercentUnhealthyApplications</a:t>
            </a:r>
            <a:r>
              <a:rPr lang="en-US" i="1" dirty="0"/>
              <a:t>" Value="20" /&gt;</a:t>
            </a:r>
          </a:p>
          <a:p>
            <a:pPr lvl="2"/>
            <a:r>
              <a:rPr lang="en-US" i="1" dirty="0"/>
              <a:t>    &lt;Parameter Name="</a:t>
            </a:r>
            <a:r>
              <a:rPr lang="en-US" i="1" dirty="0" err="1"/>
              <a:t>MaxPercentUnhealthyNodes</a:t>
            </a:r>
            <a:r>
              <a:rPr lang="en-US" i="1" dirty="0"/>
              <a:t>" Value="20" /&gt;</a:t>
            </a:r>
          </a:p>
          <a:p>
            <a:pPr lvl="2"/>
            <a:r>
              <a:rPr lang="en-US" i="1" dirty="0"/>
              <a:t>    &lt;Parameter Name="ApplicationTypeMaxPercentUnhealthyApplications-ControlApplicationType" Value="0" /&gt;</a:t>
            </a:r>
          </a:p>
          <a:p>
            <a:pPr lvl="2"/>
            <a:r>
              <a:rPr lang="en-US" i="1" dirty="0"/>
              <a:t>  &lt;/Section&gt;</a:t>
            </a:r>
          </a:p>
          <a:p>
            <a:pPr lvl="2"/>
            <a:r>
              <a:rPr lang="en-US" i="1" dirty="0"/>
              <a:t>&lt;/</a:t>
            </a:r>
            <a:r>
              <a:rPr lang="en-US" i="1" dirty="0" err="1"/>
              <a:t>FabricSettings</a:t>
            </a:r>
            <a:r>
              <a:rPr lang="en-US" i="1" dirty="0"/>
              <a:t>&gt;</a:t>
            </a:r>
          </a:p>
          <a:p>
            <a:endParaRPr lang="en-US" b="1" dirty="0"/>
          </a:p>
        </p:txBody>
      </p:sp>
    </p:spTree>
    <p:extLst>
      <p:ext uri="{BB962C8B-B14F-4D97-AF65-F5344CB8AC3E}">
        <p14:creationId xmlns:p14="http://schemas.microsoft.com/office/powerpoint/2010/main" val="1275967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ctrTitle"/>
          </p:nvPr>
        </p:nvSpPr>
        <p:spPr>
          <a:xfrm>
            <a:off x="635913" y="407861"/>
            <a:ext cx="8481773" cy="552587"/>
          </a:xfrm>
        </p:spPr>
        <p:txBody>
          <a:bodyPr>
            <a:noAutofit/>
          </a:bodyPr>
          <a:lstStyle/>
          <a:p>
            <a:r>
              <a:rPr lang="en-US" sz="4800" dirty="0"/>
              <a:t>Service Fabric: health policies</a:t>
            </a:r>
            <a:endParaRPr lang="ru-RU" sz="4800" dirty="0"/>
          </a:p>
        </p:txBody>
      </p:sp>
      <p:sp>
        <p:nvSpPr>
          <p:cNvPr id="3" name="TextBox 2"/>
          <p:cNvSpPr txBox="1"/>
          <p:nvPr/>
        </p:nvSpPr>
        <p:spPr>
          <a:xfrm>
            <a:off x="304800" y="1084520"/>
            <a:ext cx="11027229" cy="5355312"/>
          </a:xfrm>
          <a:prstGeom prst="rect">
            <a:avLst/>
          </a:prstGeom>
          <a:noFill/>
        </p:spPr>
        <p:txBody>
          <a:bodyPr wrap="square" rtlCol="0">
            <a:spAutoFit/>
          </a:bodyPr>
          <a:lstStyle/>
          <a:p>
            <a:endParaRPr lang="en-US" b="1" dirty="0"/>
          </a:p>
          <a:p>
            <a:r>
              <a:rPr lang="en-US" b="1" i="1" dirty="0"/>
              <a:t>Application health policy/ Service health policy</a:t>
            </a:r>
            <a:r>
              <a:rPr lang="en-US" dirty="0"/>
              <a:t> - defined </a:t>
            </a:r>
            <a:r>
              <a:rPr lang="en-US" b="1" dirty="0"/>
              <a:t>ApplicationManifest.xml</a:t>
            </a:r>
            <a:r>
              <a:rPr lang="en-US" dirty="0"/>
              <a:t>, in the application package</a:t>
            </a:r>
          </a:p>
          <a:p>
            <a:r>
              <a:rPr lang="en-US" dirty="0"/>
              <a:t> &lt;Policies&gt;</a:t>
            </a:r>
          </a:p>
          <a:p>
            <a:r>
              <a:rPr lang="en-US" dirty="0"/>
              <a:t>        &lt;</a:t>
            </a:r>
            <a:r>
              <a:rPr lang="en-US" dirty="0" err="1"/>
              <a:t>HealthPolicy</a:t>
            </a:r>
            <a:r>
              <a:rPr lang="en-US" dirty="0"/>
              <a:t> </a:t>
            </a:r>
            <a:r>
              <a:rPr lang="en-US" dirty="0" err="1"/>
              <a:t>ConsiderWarningAsError</a:t>
            </a:r>
            <a:r>
              <a:rPr lang="en-US" dirty="0"/>
              <a:t>="true" </a:t>
            </a:r>
            <a:r>
              <a:rPr lang="en-US" dirty="0" err="1"/>
              <a:t>MaxPercentUnhealthyDeployedApplications</a:t>
            </a:r>
            <a:r>
              <a:rPr lang="en-US" dirty="0"/>
              <a:t>="20"&gt;</a:t>
            </a:r>
          </a:p>
          <a:p>
            <a:r>
              <a:rPr lang="en-US" dirty="0"/>
              <a:t>            &lt;</a:t>
            </a:r>
            <a:r>
              <a:rPr lang="en-US" dirty="0" err="1"/>
              <a:t>DefaultServiceTypeHealthPolicy</a:t>
            </a:r>
            <a:endParaRPr lang="en-US" dirty="0"/>
          </a:p>
          <a:p>
            <a:r>
              <a:rPr lang="en-US" dirty="0"/>
              <a:t>                   </a:t>
            </a:r>
            <a:r>
              <a:rPr lang="en-US" dirty="0" err="1"/>
              <a:t>MaxPercentUnhealthyServices</a:t>
            </a:r>
            <a:r>
              <a:rPr lang="en-US" dirty="0"/>
              <a:t>="0"</a:t>
            </a:r>
          </a:p>
          <a:p>
            <a:r>
              <a:rPr lang="en-US" dirty="0"/>
              <a:t>                   </a:t>
            </a:r>
            <a:r>
              <a:rPr lang="en-US" dirty="0" err="1"/>
              <a:t>MaxPercentUnhealthyPartitionsPerService</a:t>
            </a:r>
            <a:r>
              <a:rPr lang="en-US" dirty="0"/>
              <a:t>="10"</a:t>
            </a:r>
          </a:p>
          <a:p>
            <a:r>
              <a:rPr lang="en-US" dirty="0"/>
              <a:t>                   </a:t>
            </a:r>
            <a:r>
              <a:rPr lang="en-US" dirty="0" err="1"/>
              <a:t>MaxPercentUnhealthyReplicasPerPartition</a:t>
            </a:r>
            <a:r>
              <a:rPr lang="en-US" dirty="0"/>
              <a:t>="0"/&gt;</a:t>
            </a:r>
          </a:p>
          <a:p>
            <a:r>
              <a:rPr lang="en-US" dirty="0"/>
              <a:t>            &lt;</a:t>
            </a:r>
            <a:r>
              <a:rPr lang="en-US" dirty="0" err="1"/>
              <a:t>ServiceTypeHealthPolicy</a:t>
            </a:r>
            <a:r>
              <a:rPr lang="en-US" dirty="0"/>
              <a:t> </a:t>
            </a:r>
            <a:r>
              <a:rPr lang="en-US" dirty="0" err="1"/>
              <a:t>ServiceTypeName</a:t>
            </a:r>
            <a:r>
              <a:rPr lang="en-US" dirty="0"/>
              <a:t>="</a:t>
            </a:r>
            <a:r>
              <a:rPr lang="en-US" dirty="0" err="1"/>
              <a:t>FrontEndServiceType</a:t>
            </a:r>
            <a:r>
              <a:rPr lang="en-US" dirty="0"/>
              <a:t>"</a:t>
            </a:r>
          </a:p>
          <a:p>
            <a:r>
              <a:rPr lang="en-US" dirty="0"/>
              <a:t>                   </a:t>
            </a:r>
            <a:r>
              <a:rPr lang="en-US" dirty="0" err="1"/>
              <a:t>MaxPercentUnhealthyServices</a:t>
            </a:r>
            <a:r>
              <a:rPr lang="en-US" dirty="0"/>
              <a:t>="0"</a:t>
            </a:r>
          </a:p>
          <a:p>
            <a:r>
              <a:rPr lang="en-US" dirty="0"/>
              <a:t>                   </a:t>
            </a:r>
            <a:r>
              <a:rPr lang="en-US" dirty="0" err="1"/>
              <a:t>MaxPercentUnhealthyPartitionsPerService</a:t>
            </a:r>
            <a:r>
              <a:rPr lang="en-US" dirty="0"/>
              <a:t>="20"</a:t>
            </a:r>
          </a:p>
          <a:p>
            <a:r>
              <a:rPr lang="en-US" dirty="0"/>
              <a:t>                   </a:t>
            </a:r>
            <a:r>
              <a:rPr lang="en-US" dirty="0" err="1"/>
              <a:t>MaxPercentUnhealthyReplicasPerPartition</a:t>
            </a:r>
            <a:r>
              <a:rPr lang="en-US" dirty="0"/>
              <a:t>="0"/&gt;</a:t>
            </a:r>
          </a:p>
          <a:p>
            <a:r>
              <a:rPr lang="en-US" dirty="0"/>
              <a:t>            &lt;</a:t>
            </a:r>
            <a:r>
              <a:rPr lang="en-US" dirty="0" err="1"/>
              <a:t>ServiceTypeHealthPolicy</a:t>
            </a:r>
            <a:r>
              <a:rPr lang="en-US" dirty="0"/>
              <a:t> </a:t>
            </a:r>
            <a:r>
              <a:rPr lang="en-US" dirty="0" err="1"/>
              <a:t>ServiceTypeName</a:t>
            </a:r>
            <a:r>
              <a:rPr lang="en-US" dirty="0"/>
              <a:t>="</a:t>
            </a:r>
            <a:r>
              <a:rPr lang="en-US" dirty="0" err="1"/>
              <a:t>BackEndServiceType</a:t>
            </a:r>
            <a:r>
              <a:rPr lang="en-US" dirty="0"/>
              <a:t>"</a:t>
            </a:r>
          </a:p>
          <a:p>
            <a:r>
              <a:rPr lang="en-US" dirty="0"/>
              <a:t>                   </a:t>
            </a:r>
            <a:r>
              <a:rPr lang="en-US" dirty="0" err="1"/>
              <a:t>MaxPercentUnhealthyServices</a:t>
            </a:r>
            <a:r>
              <a:rPr lang="en-US" dirty="0"/>
              <a:t>="20"</a:t>
            </a:r>
          </a:p>
          <a:p>
            <a:r>
              <a:rPr lang="en-US" dirty="0"/>
              <a:t>                   </a:t>
            </a:r>
            <a:r>
              <a:rPr lang="en-US" dirty="0" err="1"/>
              <a:t>MaxPercentUnhealthyPartitionsPerService</a:t>
            </a:r>
            <a:r>
              <a:rPr lang="en-US" dirty="0"/>
              <a:t>="0"</a:t>
            </a:r>
          </a:p>
          <a:p>
            <a:r>
              <a:rPr lang="en-US" dirty="0"/>
              <a:t>                   </a:t>
            </a:r>
            <a:r>
              <a:rPr lang="en-US" dirty="0" err="1"/>
              <a:t>MaxPercentUnhealthyReplicasPerPartition</a:t>
            </a:r>
            <a:r>
              <a:rPr lang="en-US" dirty="0"/>
              <a:t>="0"&gt;</a:t>
            </a:r>
          </a:p>
          <a:p>
            <a:r>
              <a:rPr lang="en-US" dirty="0"/>
              <a:t>            &lt;/</a:t>
            </a:r>
            <a:r>
              <a:rPr lang="en-US" dirty="0" err="1"/>
              <a:t>ServiceTypeHealthPolicy</a:t>
            </a:r>
            <a:r>
              <a:rPr lang="en-US" dirty="0"/>
              <a:t>&gt;</a:t>
            </a:r>
          </a:p>
          <a:p>
            <a:r>
              <a:rPr lang="en-US" dirty="0"/>
              <a:t>        &lt;/</a:t>
            </a:r>
            <a:r>
              <a:rPr lang="en-US" dirty="0" err="1"/>
              <a:t>HealthPolicy</a:t>
            </a:r>
            <a:r>
              <a:rPr lang="en-US" dirty="0"/>
              <a:t>&gt;</a:t>
            </a:r>
          </a:p>
          <a:p>
            <a:r>
              <a:rPr lang="en-US" dirty="0"/>
              <a:t>    &lt;/Policies&gt;</a:t>
            </a:r>
          </a:p>
        </p:txBody>
      </p:sp>
    </p:spTree>
    <p:extLst>
      <p:ext uri="{BB962C8B-B14F-4D97-AF65-F5344CB8AC3E}">
        <p14:creationId xmlns:p14="http://schemas.microsoft.com/office/powerpoint/2010/main" val="325711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ctrTitle"/>
          </p:nvPr>
        </p:nvSpPr>
        <p:spPr>
          <a:xfrm>
            <a:off x="635913" y="407861"/>
            <a:ext cx="8481773" cy="552587"/>
          </a:xfrm>
        </p:spPr>
        <p:txBody>
          <a:bodyPr>
            <a:noAutofit/>
          </a:bodyPr>
          <a:lstStyle/>
          <a:p>
            <a:r>
              <a:rPr lang="en-US" sz="4800" dirty="0"/>
              <a:t>Service Fabric: health states</a:t>
            </a:r>
            <a:endParaRPr lang="ru-RU" sz="4800" dirty="0"/>
          </a:p>
        </p:txBody>
      </p:sp>
      <p:sp>
        <p:nvSpPr>
          <p:cNvPr id="3" name="TextBox 2"/>
          <p:cNvSpPr txBox="1"/>
          <p:nvPr/>
        </p:nvSpPr>
        <p:spPr>
          <a:xfrm>
            <a:off x="304800" y="1084520"/>
            <a:ext cx="11027229" cy="4524315"/>
          </a:xfrm>
          <a:prstGeom prst="rect">
            <a:avLst/>
          </a:prstGeom>
          <a:noFill/>
        </p:spPr>
        <p:txBody>
          <a:bodyPr wrap="square" rtlCol="0">
            <a:spAutoFit/>
          </a:bodyPr>
          <a:lstStyle/>
          <a:p>
            <a:r>
              <a:rPr lang="en-US" b="1" dirty="0"/>
              <a:t>OK</a:t>
            </a:r>
            <a:r>
              <a:rPr lang="en-US" dirty="0"/>
              <a:t>. The entity is healthy. There are no known issues reported on it or its children (when applicable).</a:t>
            </a:r>
          </a:p>
          <a:p>
            <a:endParaRPr lang="en-US" b="1" dirty="0"/>
          </a:p>
          <a:p>
            <a:r>
              <a:rPr lang="en-US" b="1" dirty="0"/>
              <a:t>Warning</a:t>
            </a:r>
            <a:r>
              <a:rPr lang="en-US" dirty="0"/>
              <a:t>. The entity experiences some issues, but it is not yet unhealthy (i.e., no unexpected delay is causing any functional issues). In some cases, the warning condition may fix itself without any special intervention, and it is useful to provide visibility into what is going on. In other cases, the warning condition may degrade into a severe problem without user intervention.</a:t>
            </a:r>
          </a:p>
          <a:p>
            <a:endParaRPr lang="en-US" dirty="0"/>
          </a:p>
          <a:p>
            <a:r>
              <a:rPr lang="en-US" b="1" dirty="0"/>
              <a:t>Error</a:t>
            </a:r>
            <a:r>
              <a:rPr lang="en-US" dirty="0"/>
              <a:t>. The entity is unhealthy. Action should be taken to fix the state of the entity, because it can't function properly.</a:t>
            </a:r>
          </a:p>
          <a:p>
            <a:endParaRPr lang="en-US" dirty="0"/>
          </a:p>
          <a:p>
            <a:r>
              <a:rPr lang="en-US" b="1" dirty="0"/>
              <a:t>Unknown</a:t>
            </a:r>
            <a:r>
              <a:rPr lang="en-US" dirty="0"/>
              <a:t>. The entity doesn't exist in the health store. This result can be obtained from the distributed queries that merge results from multiple components. These can include the query to get the list of Service Fabric nodes, which goes to </a:t>
            </a:r>
            <a:r>
              <a:rPr lang="en-US" b="1" dirty="0" err="1"/>
              <a:t>FailoverManager</a:t>
            </a:r>
            <a:r>
              <a:rPr lang="en-US" dirty="0"/>
              <a:t> and </a:t>
            </a:r>
            <a:r>
              <a:rPr lang="en-US" b="1" dirty="0" err="1"/>
              <a:t>HealthManager</a:t>
            </a:r>
            <a:r>
              <a:rPr lang="en-US" dirty="0"/>
              <a:t>, or the query to get the list of applications, which goes to </a:t>
            </a:r>
            <a:r>
              <a:rPr lang="en-US" b="1" dirty="0" err="1"/>
              <a:t>ClusterManager</a:t>
            </a:r>
            <a:r>
              <a:rPr lang="en-US" dirty="0"/>
              <a:t> and </a:t>
            </a:r>
            <a:r>
              <a:rPr lang="en-US" b="1" dirty="0" err="1"/>
              <a:t>HealthManager</a:t>
            </a:r>
            <a:r>
              <a:rPr lang="en-US" dirty="0"/>
              <a:t>. These queries merge results from multiple system components. If another system component has an entity that has not yet reached the health store or that has been cleaned up from the health store, the merged query will populate the health result with the unknown health state.</a:t>
            </a:r>
          </a:p>
          <a:p>
            <a:endParaRPr lang="ru-RU" dirty="0"/>
          </a:p>
        </p:txBody>
      </p:sp>
    </p:spTree>
    <p:extLst>
      <p:ext uri="{BB962C8B-B14F-4D97-AF65-F5344CB8AC3E}">
        <p14:creationId xmlns:p14="http://schemas.microsoft.com/office/powerpoint/2010/main" val="1810756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8481773" cy="552587"/>
          </a:xfrm>
        </p:spPr>
        <p:txBody>
          <a:bodyPr>
            <a:noAutofit/>
          </a:bodyPr>
          <a:lstStyle/>
          <a:p>
            <a:r>
              <a:rPr lang="en-US" sz="4800" dirty="0"/>
              <a:t>Service Fabric: health status</a:t>
            </a:r>
            <a:endParaRPr lang="ru-RU" sz="4800" dirty="0"/>
          </a:p>
        </p:txBody>
      </p:sp>
      <p:pic>
        <p:nvPicPr>
          <p:cNvPr id="6146" name="Picture 2" descr="Child entities health aggre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13" y="960448"/>
            <a:ext cx="7948599" cy="44710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1008" y="5577840"/>
            <a:ext cx="13583007" cy="1200329"/>
          </a:xfrm>
          <a:prstGeom prst="rect">
            <a:avLst/>
          </a:prstGeom>
        </p:spPr>
        <p:txBody>
          <a:bodyPr wrap="square">
            <a:spAutoFit/>
          </a:bodyPr>
          <a:lstStyle/>
          <a:p>
            <a:pPr>
              <a:buFont typeface="Arial" panose="020B0604020202020204" pitchFamily="34" charset="0"/>
              <a:buChar char="•"/>
            </a:pPr>
            <a:r>
              <a:rPr lang="en-US" dirty="0"/>
              <a:t>If all children have OK states -&gt; aggregated state OK.</a:t>
            </a:r>
          </a:p>
          <a:p>
            <a:pPr>
              <a:buFont typeface="Arial" panose="020B0604020202020204" pitchFamily="34" charset="0"/>
              <a:buChar char="•"/>
            </a:pPr>
            <a:r>
              <a:rPr lang="en-US" dirty="0"/>
              <a:t>If children have both OK and warning states -&gt; warning.</a:t>
            </a:r>
          </a:p>
          <a:p>
            <a:pPr>
              <a:buFont typeface="Arial" panose="020B0604020202020204" pitchFamily="34" charset="0"/>
              <a:buChar char="•"/>
            </a:pPr>
            <a:r>
              <a:rPr lang="en-US" dirty="0"/>
              <a:t>If there are children with error states that do not respect the maximum allowed percentage of unhealthy children-&gt; error</a:t>
            </a:r>
          </a:p>
          <a:p>
            <a:pPr>
              <a:buFont typeface="Arial" panose="020B0604020202020204" pitchFamily="34" charset="0"/>
              <a:buChar char="•"/>
            </a:pPr>
            <a:r>
              <a:rPr lang="en-US" dirty="0"/>
              <a:t>If the children with error states respect the maximum allowed percentage of unhealthy children -&gt; warning.</a:t>
            </a:r>
          </a:p>
        </p:txBody>
      </p:sp>
    </p:spTree>
    <p:extLst>
      <p:ext uri="{BB962C8B-B14F-4D97-AF65-F5344CB8AC3E}">
        <p14:creationId xmlns:p14="http://schemas.microsoft.com/office/powerpoint/2010/main" val="386007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1671911" cy="552587"/>
          </a:xfrm>
        </p:spPr>
        <p:txBody>
          <a:bodyPr>
            <a:noAutofit/>
          </a:bodyPr>
          <a:lstStyle/>
          <a:p>
            <a:r>
              <a:rPr lang="en-US" sz="4800" dirty="0"/>
              <a:t>Service Fabric: event monitoring on node</a:t>
            </a:r>
            <a:endParaRPr lang="ru-RU" sz="4800" dirty="0"/>
          </a:p>
        </p:txBody>
      </p:sp>
      <p:pic>
        <p:nvPicPr>
          <p:cNvPr id="10242" name="Picture 2" descr="Health report aggregation with error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13" y="960448"/>
            <a:ext cx="7858774" cy="41876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7784" y="5700659"/>
            <a:ext cx="3217804" cy="369332"/>
          </a:xfrm>
          <a:prstGeom prst="rect">
            <a:avLst/>
          </a:prstGeom>
          <a:noFill/>
        </p:spPr>
        <p:txBody>
          <a:bodyPr wrap="none" rtlCol="0">
            <a:spAutoFit/>
          </a:bodyPr>
          <a:lstStyle/>
          <a:p>
            <a:r>
              <a:rPr lang="en-US" dirty="0"/>
              <a:t>ETW=Event Tracing for Windows</a:t>
            </a:r>
            <a:endParaRPr lang="ru-RU" dirty="0"/>
          </a:p>
        </p:txBody>
      </p:sp>
    </p:spTree>
    <p:extLst>
      <p:ext uri="{BB962C8B-B14F-4D97-AF65-F5344CB8AC3E}">
        <p14:creationId xmlns:p14="http://schemas.microsoft.com/office/powerpoint/2010/main" val="2022991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8481773" cy="552587"/>
          </a:xfrm>
        </p:spPr>
        <p:txBody>
          <a:bodyPr>
            <a:noAutofit/>
          </a:bodyPr>
          <a:lstStyle/>
          <a:p>
            <a:r>
              <a:rPr lang="en-US" sz="4800" dirty="0"/>
              <a:t>Service Fabric: reliable actors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3" name="TextBox 2"/>
          <p:cNvSpPr txBox="1"/>
          <p:nvPr/>
        </p:nvSpPr>
        <p:spPr>
          <a:xfrm>
            <a:off x="109728" y="960448"/>
            <a:ext cx="12175641" cy="2585323"/>
          </a:xfrm>
          <a:prstGeom prst="rect">
            <a:avLst/>
          </a:prstGeom>
          <a:noFill/>
        </p:spPr>
        <p:txBody>
          <a:bodyPr wrap="none" rtlCol="0">
            <a:spAutoFit/>
          </a:bodyPr>
          <a:lstStyle/>
          <a:p>
            <a:r>
              <a:rPr lang="en-US" dirty="0"/>
              <a:t>An actor is an isolated, independent unit of compute and state with single-threaded execution.</a:t>
            </a:r>
          </a:p>
          <a:p>
            <a:r>
              <a:rPr lang="en-US" dirty="0"/>
              <a:t>When : </a:t>
            </a:r>
          </a:p>
          <a:p>
            <a:pPr marL="285750" indent="-285750">
              <a:buFont typeface="Arial" panose="020B0604020202020204" pitchFamily="34" charset="0"/>
              <a:buChar char="•"/>
            </a:pPr>
            <a:r>
              <a:rPr lang="en-US" dirty="0"/>
              <a:t>Your problem space involves a large number (thousands or more) of small, independent, and isolated units of state and logic.</a:t>
            </a:r>
          </a:p>
          <a:p>
            <a:pPr marL="285750" indent="-285750">
              <a:buFont typeface="Arial" panose="020B0604020202020204" pitchFamily="34" charset="0"/>
              <a:buChar char="•"/>
            </a:pPr>
            <a:r>
              <a:rPr lang="en-US" dirty="0"/>
              <a:t>You want to work with single-threaded objects that do not require significant interaction from external components, </a:t>
            </a:r>
          </a:p>
          <a:p>
            <a:r>
              <a:rPr lang="en-US" dirty="0"/>
              <a:t>including querying state across a set of actors.</a:t>
            </a:r>
          </a:p>
          <a:p>
            <a:pPr marL="285750" indent="-285750">
              <a:buFont typeface="Arial" panose="020B0604020202020204" pitchFamily="34" charset="0"/>
              <a:buChar char="•"/>
            </a:pPr>
            <a:r>
              <a:rPr lang="en-US" dirty="0"/>
              <a:t>Your actor instances won't block callers with unpredictable delays by issuing I/O operations.</a:t>
            </a:r>
          </a:p>
          <a:p>
            <a:pPr marL="285750" indent="-285750">
              <a:buFont typeface="Arial" panose="020B0604020202020204" pitchFamily="34" charset="0"/>
              <a:buChar char="•"/>
            </a:pPr>
            <a:endParaRPr lang="en-US" dirty="0"/>
          </a:p>
          <a:p>
            <a:r>
              <a:rPr lang="en-US" dirty="0"/>
              <a:t>Example</a:t>
            </a:r>
          </a:p>
          <a:p>
            <a:endParaRPr lang="ru-RU" dirty="0"/>
          </a:p>
        </p:txBody>
      </p:sp>
      <p:pic>
        <p:nvPicPr>
          <p:cNvPr id="8194" name="Picture 2" descr="Reliable Actors commun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2825178"/>
            <a:ext cx="66294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59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reliable services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3" name="TextBox 2"/>
          <p:cNvSpPr txBox="1"/>
          <p:nvPr/>
        </p:nvSpPr>
        <p:spPr>
          <a:xfrm>
            <a:off x="109729" y="960448"/>
            <a:ext cx="11896344" cy="5786199"/>
          </a:xfrm>
          <a:prstGeom prst="rect">
            <a:avLst/>
          </a:prstGeom>
          <a:noFill/>
        </p:spPr>
        <p:txBody>
          <a:bodyPr wrap="square" rtlCol="0">
            <a:spAutoFit/>
          </a:bodyPr>
          <a:lstStyle/>
          <a:p>
            <a:r>
              <a:rPr lang="en-US" dirty="0"/>
              <a:t>API to build stateless and </a:t>
            </a:r>
            <a:r>
              <a:rPr lang="en-US" dirty="0" err="1"/>
              <a:t>stateful</a:t>
            </a:r>
            <a:r>
              <a:rPr lang="en-US" dirty="0"/>
              <a:t> services. </a:t>
            </a:r>
            <a:r>
              <a:rPr lang="en-US" dirty="0" err="1"/>
              <a:t>Stateful</a:t>
            </a:r>
            <a:r>
              <a:rPr lang="en-US" dirty="0"/>
              <a:t> service store their state in Reliable Collections (such as a dictionary or a queue). Service Fabric provides reliability, availability, consistency, and scalability.</a:t>
            </a:r>
          </a:p>
          <a:p>
            <a:endParaRPr lang="en-US" dirty="0"/>
          </a:p>
          <a:p>
            <a:r>
              <a:rPr lang="en-US" sz="2800" dirty="0"/>
              <a:t>Service lifecycle:</a:t>
            </a:r>
          </a:p>
          <a:p>
            <a:pPr lvl="1"/>
            <a:r>
              <a:rPr lang="en-US" b="1" dirty="0" err="1"/>
              <a:t>CreateServiceReplicaListeners</a:t>
            </a:r>
            <a:r>
              <a:rPr lang="en-US" b="1" dirty="0"/>
              <a:t>/</a:t>
            </a:r>
            <a:r>
              <a:rPr lang="en-US" b="1" dirty="0" err="1"/>
              <a:t>CreateServiceInstanceListeners</a:t>
            </a:r>
            <a:r>
              <a:rPr lang="en-US" dirty="0"/>
              <a:t> - This is where the service defines the communication stack that it wants to use. </a:t>
            </a:r>
          </a:p>
          <a:p>
            <a:pPr lvl="1"/>
            <a:r>
              <a:rPr lang="en-US" b="1" dirty="0" err="1"/>
              <a:t>RunAsync</a:t>
            </a:r>
            <a:r>
              <a:rPr lang="en-US" dirty="0"/>
              <a:t> - This is where your service runs its business logic. The cancellation token that is provided is a signal for when that work should stop (the cancellation token held by </a:t>
            </a:r>
            <a:r>
              <a:rPr lang="en-US" dirty="0" err="1"/>
              <a:t>RunAsync</a:t>
            </a:r>
            <a:r>
              <a:rPr lang="en-US" dirty="0"/>
              <a:t>() is canceled; then </a:t>
            </a:r>
            <a:r>
              <a:rPr lang="en-US" dirty="0" err="1"/>
              <a:t>CloseAsync</a:t>
            </a:r>
            <a:r>
              <a:rPr lang="en-US" dirty="0"/>
              <a:t>() is called on the communication listeners. </a:t>
            </a:r>
          </a:p>
          <a:p>
            <a:endParaRPr lang="en-US" dirty="0"/>
          </a:p>
          <a:p>
            <a:r>
              <a:rPr lang="en-US" b="1" dirty="0"/>
              <a:t>Stateless - </a:t>
            </a:r>
            <a:r>
              <a:rPr lang="en-US" dirty="0"/>
              <a:t>A stateless service is one where there is literally no state maintained within the service, or the state that is present is entirely disposable and doesn't require synchronization, replication, persistence, or high availability. </a:t>
            </a:r>
            <a:r>
              <a:rPr lang="en-US" dirty="0" err="1"/>
              <a:t>RunAsync</a:t>
            </a:r>
            <a:r>
              <a:rPr lang="en-US" dirty="0"/>
              <a:t>() of the service can be empty, since there is no background task-processing that the service needs to do. Common example of how stateless services are used in Service Fabric is as a front-end that exposes the public-facing API for a web application. The front-end service then talks to </a:t>
            </a:r>
            <a:r>
              <a:rPr lang="en-US" dirty="0" err="1"/>
              <a:t>stateful</a:t>
            </a:r>
            <a:r>
              <a:rPr lang="en-US" dirty="0"/>
              <a:t> services to complete a user request.</a:t>
            </a:r>
          </a:p>
          <a:p>
            <a:endParaRPr lang="en-US" dirty="0"/>
          </a:p>
          <a:p>
            <a:r>
              <a:rPr lang="en-US" b="1" dirty="0" err="1"/>
              <a:t>Statefull</a:t>
            </a:r>
            <a:r>
              <a:rPr lang="en-US" dirty="0"/>
              <a:t> - A </a:t>
            </a:r>
            <a:r>
              <a:rPr lang="en-US" dirty="0" err="1"/>
              <a:t>stateful</a:t>
            </a:r>
            <a:r>
              <a:rPr lang="en-US" dirty="0"/>
              <a:t> service is one that must have some portion of state kept consistent and present in order for the service to function. </a:t>
            </a:r>
            <a:r>
              <a:rPr lang="en-US" dirty="0" err="1"/>
              <a:t>stateful</a:t>
            </a:r>
            <a:r>
              <a:rPr lang="en-US" dirty="0"/>
              <a:t> services aren't required to store their state externally; Service Fabric takes care of these requirements for both the service code and the service state. For </a:t>
            </a:r>
            <a:r>
              <a:rPr lang="en-US" dirty="0" err="1"/>
              <a:t>examp</a:t>
            </a:r>
            <a:r>
              <a:rPr lang="en-US" dirty="0"/>
              <a:t> service could have a loop inside its </a:t>
            </a:r>
            <a:r>
              <a:rPr lang="en-US" dirty="0" err="1"/>
              <a:t>RunAsync</a:t>
            </a:r>
            <a:r>
              <a:rPr lang="en-US" dirty="0"/>
              <a:t> that pulls requests out of </a:t>
            </a:r>
            <a:r>
              <a:rPr lang="en-US" dirty="0" err="1"/>
              <a:t>IReliableQueue</a:t>
            </a:r>
            <a:r>
              <a:rPr lang="en-US" dirty="0"/>
              <a:t>, performs the conversions listed, and stores the results in </a:t>
            </a:r>
            <a:r>
              <a:rPr lang="en-US" dirty="0" err="1"/>
              <a:t>IReliableDictionary</a:t>
            </a:r>
            <a:endParaRPr lang="ru-RU" dirty="0"/>
          </a:p>
        </p:txBody>
      </p:sp>
    </p:spTree>
    <p:extLst>
      <p:ext uri="{BB962C8B-B14F-4D97-AF65-F5344CB8AC3E}">
        <p14:creationId xmlns:p14="http://schemas.microsoft.com/office/powerpoint/2010/main" val="257572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reliable services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3" name="TextBox 2"/>
          <p:cNvSpPr txBox="1"/>
          <p:nvPr/>
        </p:nvSpPr>
        <p:spPr>
          <a:xfrm>
            <a:off x="109729" y="960448"/>
            <a:ext cx="11896344" cy="5355312"/>
          </a:xfrm>
          <a:prstGeom prst="rect">
            <a:avLst/>
          </a:prstGeom>
          <a:noFill/>
        </p:spPr>
        <p:txBody>
          <a:bodyPr wrap="square" rtlCol="0">
            <a:spAutoFit/>
          </a:bodyPr>
          <a:lstStyle/>
          <a:p>
            <a:r>
              <a:rPr lang="en-US" b="1" dirty="0"/>
              <a:t>When to use Reliable Services APIs :</a:t>
            </a:r>
          </a:p>
          <a:p>
            <a:endParaRPr lang="en-US" b="1" dirty="0"/>
          </a:p>
          <a:p>
            <a:r>
              <a:rPr lang="en-US" dirty="0"/>
              <a:t>If any of the following characterize your application service needs, then you should consider Reliable Services APIs:</a:t>
            </a:r>
          </a:p>
          <a:p>
            <a:pPr marL="285750" indent="-285750">
              <a:lnSpc>
                <a:spcPct val="150000"/>
              </a:lnSpc>
              <a:buFont typeface="Arial" panose="020B0604020202020204" pitchFamily="34" charset="0"/>
              <a:buChar char="•"/>
            </a:pPr>
            <a:r>
              <a:rPr lang="en-US" dirty="0"/>
              <a:t>Provide application behavior across multiple units of state (e.g., orders and order line items).</a:t>
            </a:r>
          </a:p>
          <a:p>
            <a:pPr marL="285750" indent="-285750">
              <a:lnSpc>
                <a:spcPct val="150000"/>
              </a:lnSpc>
              <a:buFont typeface="Arial" panose="020B0604020202020204" pitchFamily="34" charset="0"/>
              <a:buChar char="•"/>
            </a:pPr>
            <a:r>
              <a:rPr lang="en-US" dirty="0"/>
              <a:t>Application’s state can be naturally modeled as Reliable Dictionaries and Queues.</a:t>
            </a:r>
          </a:p>
          <a:p>
            <a:pPr marL="285750" indent="-285750">
              <a:lnSpc>
                <a:spcPct val="150000"/>
              </a:lnSpc>
              <a:buFont typeface="Arial" panose="020B0604020202020204" pitchFamily="34" charset="0"/>
              <a:buChar char="•"/>
            </a:pPr>
            <a:r>
              <a:rPr lang="en-US" dirty="0"/>
              <a:t>State needs to be highly available with low latency access.</a:t>
            </a:r>
          </a:p>
          <a:p>
            <a:pPr marL="285750" indent="-285750">
              <a:lnSpc>
                <a:spcPct val="150000"/>
              </a:lnSpc>
              <a:buFont typeface="Arial" panose="020B0604020202020204" pitchFamily="34" charset="0"/>
              <a:buChar char="•"/>
            </a:pPr>
            <a:r>
              <a:rPr lang="en-US" dirty="0"/>
              <a:t>Application needs to control the concurrency or granularity of transacted operations across one or more Reliable Collections.</a:t>
            </a:r>
          </a:p>
          <a:p>
            <a:pPr marL="285750" indent="-285750">
              <a:lnSpc>
                <a:spcPct val="150000"/>
              </a:lnSpc>
              <a:buFont typeface="Arial" panose="020B0604020202020204" pitchFamily="34" charset="0"/>
              <a:buChar char="•"/>
            </a:pPr>
            <a:r>
              <a:rPr lang="en-US" dirty="0"/>
              <a:t>Want to manage the communications or control the partitioning scheme for your service.</a:t>
            </a:r>
          </a:p>
          <a:p>
            <a:pPr marL="285750" indent="-285750">
              <a:lnSpc>
                <a:spcPct val="150000"/>
              </a:lnSpc>
              <a:buFont typeface="Arial" panose="020B0604020202020204" pitchFamily="34" charset="0"/>
              <a:buChar char="•"/>
            </a:pPr>
            <a:r>
              <a:rPr lang="en-US" dirty="0"/>
              <a:t>Your code needs a free-threaded runtime environment.</a:t>
            </a:r>
          </a:p>
          <a:p>
            <a:pPr marL="285750" indent="-285750">
              <a:lnSpc>
                <a:spcPct val="150000"/>
              </a:lnSpc>
              <a:buFont typeface="Arial" panose="020B0604020202020204" pitchFamily="34" charset="0"/>
              <a:buChar char="•"/>
            </a:pPr>
            <a:r>
              <a:rPr lang="en-US" dirty="0"/>
              <a:t>Your application needs to dynamically create or destroy Reliable Dictionaries or Queues at runtime.</a:t>
            </a:r>
          </a:p>
          <a:p>
            <a:pPr marL="285750" indent="-285750">
              <a:lnSpc>
                <a:spcPct val="150000"/>
              </a:lnSpc>
              <a:buFont typeface="Arial" panose="020B0604020202020204" pitchFamily="34" charset="0"/>
              <a:buChar char="•"/>
            </a:pPr>
            <a:r>
              <a:rPr lang="en-US" dirty="0"/>
              <a:t>You need to programmatically control Service Fabric-provided backup and restore features for your service’s state*.</a:t>
            </a:r>
          </a:p>
          <a:p>
            <a:pPr marL="285750" indent="-285750">
              <a:lnSpc>
                <a:spcPct val="150000"/>
              </a:lnSpc>
              <a:buFont typeface="Arial" panose="020B0604020202020204" pitchFamily="34" charset="0"/>
              <a:buChar char="•"/>
            </a:pPr>
            <a:r>
              <a:rPr lang="en-US" dirty="0"/>
              <a:t>Your application needs to maintain change history for its units of state*.</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896572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application concepts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6" name="Rectangle 2"/>
          <p:cNvSpPr>
            <a:spLocks noChangeArrowheads="1"/>
          </p:cNvSpPr>
          <p:nvPr/>
        </p:nvSpPr>
        <p:spPr bwMode="auto">
          <a:xfrm>
            <a:off x="118872" y="1810493"/>
            <a:ext cx="1195120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ru-RU" altLang="ru-RU"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Application Package</a:t>
            </a:r>
            <a:r>
              <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 disk directory containing the application type's </a:t>
            </a:r>
            <a:r>
              <a:rPr kumimoji="0" lang="ru-RU" altLang="ru-RU" sz="16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ApplicationManifest.xml </a:t>
            </a:r>
            <a:r>
              <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file.</a:t>
            </a:r>
            <a:r>
              <a:rPr kumimoji="0" lang="en-US"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References the service packages for each service type that makes up the application type. The files in the application package directory are copied to Service Fabric cluster's image store. </a:t>
            </a:r>
            <a:r>
              <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en-US" altLang="ru-RU" sz="1600" b="1" dirty="0">
                <a:latin typeface="Arial" panose="020B0604020202020204" pitchFamily="34" charset="0"/>
                <a:cs typeface="Arial" panose="020B0604020202020204" pitchFamily="34" charset="0"/>
              </a:rPr>
              <a:t>Named Application</a:t>
            </a:r>
            <a:r>
              <a:rPr lang="en-US" altLang="ru-RU" sz="1600" dirty="0">
                <a:latin typeface="Arial" panose="020B0604020202020204" pitchFamily="34" charset="0"/>
                <a:cs typeface="Arial" panose="020B0604020202020204" pitchFamily="34" charset="0"/>
              </a:rPr>
              <a:t>: After an application package is copied to the image store, you create an instance of the application within the cluster by specifying the application package's application type (using its name/version).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Each application type instance is assigned a URI name like "fabric:/</a:t>
            </a:r>
            <a:r>
              <a:rPr lang="en-US" altLang="ru-RU" sz="1600" dirty="0" err="1">
                <a:latin typeface="Arial" panose="020B0604020202020204" pitchFamily="34" charset="0"/>
                <a:cs typeface="Arial" panose="020B0604020202020204" pitchFamily="34" charset="0"/>
              </a:rPr>
              <a:t>MyNamedApp</a:t>
            </a:r>
            <a:r>
              <a:rPr lang="en-US" altLang="ru-RU" sz="1600" dirty="0">
                <a:latin typeface="Arial" panose="020B0604020202020204" pitchFamily="34" charset="0"/>
                <a:cs typeface="Arial" panose="020B0604020202020204" pitchFamily="34" charset="0"/>
              </a:rPr>
              <a:t>".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You can create multiple named applications from a single application type.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You can also create named applications from different application types.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Each named application is managed and versioned independently.  </a:t>
            </a:r>
          </a:p>
          <a:p>
            <a:pPr lvl="0" eaLnBrk="0" fontAlgn="base" hangingPunct="0">
              <a:lnSpc>
                <a:spcPct val="150000"/>
              </a:lnSpc>
              <a:spcBef>
                <a:spcPct val="0"/>
              </a:spcBef>
              <a:spcAft>
                <a:spcPct val="0"/>
              </a:spcAft>
            </a:pPr>
            <a:endPar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30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99050" y="92097"/>
            <a:ext cx="8481773" cy="552587"/>
          </a:xfrm>
        </p:spPr>
        <p:txBody>
          <a:bodyPr>
            <a:noAutofit/>
          </a:bodyPr>
          <a:lstStyle/>
          <a:p>
            <a:r>
              <a:rPr lang="en-US" sz="4800" dirty="0"/>
              <a:t>Services map</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20" y="960379"/>
            <a:ext cx="10388135" cy="5897621"/>
          </a:xfrm>
          <a:prstGeom prst="rect">
            <a:avLst/>
          </a:prstGeom>
        </p:spPr>
      </p:pic>
    </p:spTree>
    <p:extLst>
      <p:ext uri="{BB962C8B-B14F-4D97-AF65-F5344CB8AC3E}">
        <p14:creationId xmlns:p14="http://schemas.microsoft.com/office/powerpoint/2010/main" val="2084688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application concepts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6" name="Rectangle 2"/>
          <p:cNvSpPr>
            <a:spLocks noChangeArrowheads="1"/>
          </p:cNvSpPr>
          <p:nvPr/>
        </p:nvSpPr>
        <p:spPr bwMode="auto">
          <a:xfrm>
            <a:off x="137489" y="960448"/>
            <a:ext cx="11704320" cy="52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ru-RU" sz="1600" dirty="0">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en-US" altLang="ru-RU" sz="1600" b="1" dirty="0">
                <a:latin typeface="Arial" panose="020B0604020202020204" pitchFamily="34" charset="0"/>
                <a:cs typeface="Arial" panose="020B0604020202020204" pitchFamily="34" charset="0"/>
              </a:rPr>
              <a:t>Service Type</a:t>
            </a:r>
            <a:r>
              <a:rPr lang="en-US" altLang="ru-RU" sz="1600" dirty="0">
                <a:latin typeface="Arial" panose="020B0604020202020204" pitchFamily="34" charset="0"/>
                <a:cs typeface="Arial" panose="020B0604020202020204" pitchFamily="34" charset="0"/>
              </a:rPr>
              <a:t>: The name/version assigned to a service's code packages, data packages, and configuration packages.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Defined in a </a:t>
            </a:r>
            <a:r>
              <a:rPr lang="en-US" altLang="ru-RU" sz="1600" b="1" i="1" dirty="0">
                <a:latin typeface="Arial" panose="020B0604020202020204" pitchFamily="34" charset="0"/>
                <a:cs typeface="Arial" panose="020B0604020202020204" pitchFamily="34" charset="0"/>
              </a:rPr>
              <a:t>ServiceManifest.xml</a:t>
            </a:r>
            <a:r>
              <a:rPr lang="en-US" altLang="ru-RU" sz="1600" dirty="0">
                <a:latin typeface="Arial" panose="020B0604020202020204" pitchFamily="34" charset="0"/>
                <a:cs typeface="Arial" panose="020B0604020202020204" pitchFamily="34" charset="0"/>
              </a:rPr>
              <a:t> file, embedded in a service package directory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Service package directory referenced by an application package's </a:t>
            </a:r>
            <a:r>
              <a:rPr lang="en-US" altLang="ru-RU" sz="1600" b="1" i="1" dirty="0">
                <a:latin typeface="Arial" panose="020B0604020202020204" pitchFamily="34" charset="0"/>
                <a:cs typeface="Arial" panose="020B0604020202020204" pitchFamily="34" charset="0"/>
              </a:rPr>
              <a:t>ApplicationManifest.xml</a:t>
            </a:r>
            <a:r>
              <a:rPr lang="en-US" altLang="ru-RU" sz="1600" dirty="0">
                <a:latin typeface="Arial" panose="020B0604020202020204" pitchFamily="34" charset="0"/>
                <a:cs typeface="Arial" panose="020B0604020202020204" pitchFamily="34" charset="0"/>
              </a:rPr>
              <a:t> file.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After creating a named application, you can create a named service from one of the application type's inside cluster</a:t>
            </a:r>
          </a:p>
          <a:p>
            <a:pPr lvl="0" eaLnBrk="0" fontAlgn="base" hangingPunct="0">
              <a:lnSpc>
                <a:spcPct val="150000"/>
              </a:lnSpc>
              <a:spcBef>
                <a:spcPct val="0"/>
              </a:spcBef>
              <a:spcAft>
                <a:spcPct val="0"/>
              </a:spcAft>
            </a:pPr>
            <a:endParaRPr lang="en-US" altLang="ru-RU" sz="1600" b="1" dirty="0">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en-US" altLang="ru-RU" sz="1600" b="1" dirty="0">
                <a:latin typeface="Arial" panose="020B0604020202020204" pitchFamily="34" charset="0"/>
                <a:cs typeface="Arial" panose="020B0604020202020204" pitchFamily="34" charset="0"/>
              </a:rPr>
              <a:t>Service Package</a:t>
            </a:r>
            <a:r>
              <a:rPr lang="en-US" altLang="ru-RU" sz="1600" dirty="0">
                <a:latin typeface="Arial" panose="020B0604020202020204" pitchFamily="34" charset="0"/>
                <a:cs typeface="Arial" panose="020B0604020202020204" pitchFamily="34" charset="0"/>
              </a:rPr>
              <a:t>: A disk directory containing the service type's ServiceManifest.xml file. This file references the code, static data, and configuration packages for the service type. </a:t>
            </a:r>
          </a:p>
          <a:p>
            <a:pPr lvl="0" eaLnBrk="0" fontAlgn="base" hangingPunct="0">
              <a:lnSpc>
                <a:spcPct val="150000"/>
              </a:lnSpc>
              <a:spcBef>
                <a:spcPct val="0"/>
              </a:spcBef>
              <a:spcAft>
                <a:spcPct val="0"/>
              </a:spcAft>
            </a:pPr>
            <a:endParaRPr kumimoji="0" lang="en-US"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en-US" altLang="ru-RU" sz="1600" b="1" dirty="0">
                <a:latin typeface="Arial" panose="020B0604020202020204" pitchFamily="34" charset="0"/>
                <a:cs typeface="Arial" panose="020B0604020202020204" pitchFamily="34" charset="0"/>
              </a:rPr>
              <a:t>Named Service</a:t>
            </a:r>
            <a:r>
              <a:rPr lang="en-US" altLang="ru-RU" sz="1600" dirty="0">
                <a:latin typeface="Arial" panose="020B0604020202020204" pitchFamily="34" charset="0"/>
                <a:cs typeface="Arial" panose="020B0604020202020204" pitchFamily="34" charset="0"/>
              </a:rPr>
              <a:t>: After creating a named application, you can create an instance of one of its service types within the cluster by specifying the service type (using its name/version).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Each service type instance is assigned a URI under its named application's URI like: "fabric:/</a:t>
            </a:r>
            <a:r>
              <a:rPr lang="en-US" altLang="ru-RU" sz="1600" dirty="0" err="1">
                <a:latin typeface="Arial" panose="020B0604020202020204" pitchFamily="34" charset="0"/>
                <a:cs typeface="Arial" panose="020B0604020202020204" pitchFamily="34" charset="0"/>
              </a:rPr>
              <a:t>MyNamedApp</a:t>
            </a:r>
            <a:r>
              <a:rPr lang="en-US" altLang="ru-RU" sz="1600" dirty="0">
                <a:latin typeface="Arial" panose="020B0604020202020204" pitchFamily="34" charset="0"/>
                <a:cs typeface="Arial" panose="020B0604020202020204" pitchFamily="34" charset="0"/>
              </a:rPr>
              <a:t>/</a:t>
            </a:r>
            <a:r>
              <a:rPr lang="en-US" altLang="ru-RU" sz="1600" dirty="0" err="1">
                <a:latin typeface="Arial" panose="020B0604020202020204" pitchFamily="34" charset="0"/>
                <a:cs typeface="Arial" panose="020B0604020202020204" pitchFamily="34" charset="0"/>
              </a:rPr>
              <a:t>MyDatabase</a:t>
            </a:r>
            <a:r>
              <a:rPr lang="en-US" altLang="ru-RU" sz="1600" dirty="0">
                <a:latin typeface="Arial" panose="020B0604020202020204" pitchFamily="34" charset="0"/>
                <a:cs typeface="Arial" panose="020B0604020202020204" pitchFamily="34" charset="0"/>
              </a:rPr>
              <a:t>".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Within a named application, you can create several named services. </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Each named service can have its own partition scheme and instance/replica counts.</a:t>
            </a:r>
            <a:endPar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6636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application concepts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6" name="Rectangle 2"/>
          <p:cNvSpPr>
            <a:spLocks noChangeArrowheads="1"/>
          </p:cNvSpPr>
          <p:nvPr/>
        </p:nvSpPr>
        <p:spPr bwMode="auto">
          <a:xfrm>
            <a:off x="89356" y="847678"/>
            <a:ext cx="1170432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ru-RU" sz="1600" b="1" dirty="0">
                <a:latin typeface="Arial" panose="020B0604020202020204" pitchFamily="34" charset="0"/>
                <a:cs typeface="Arial" panose="020B0604020202020204" pitchFamily="34" charset="0"/>
              </a:rPr>
              <a:t>Code Package:</a:t>
            </a:r>
            <a:r>
              <a:rPr lang="en-US" altLang="ru-RU" sz="1600" dirty="0">
                <a:latin typeface="Arial" panose="020B0604020202020204" pitchFamily="34" charset="0"/>
                <a:cs typeface="Arial" panose="020B0604020202020204" pitchFamily="34" charset="0"/>
              </a:rPr>
              <a:t> A disk directory containing the service type's executable files (typically EXE/DLL files). The files in the code package directory are referenced by the service type's </a:t>
            </a:r>
            <a:r>
              <a:rPr lang="en-US" altLang="ru-RU" sz="1600" b="1" i="1" dirty="0">
                <a:latin typeface="Arial" panose="020B0604020202020204" pitchFamily="34" charset="0"/>
                <a:cs typeface="Arial" panose="020B0604020202020204" pitchFamily="34" charset="0"/>
              </a:rPr>
              <a:t>ServiceManifest.xml</a:t>
            </a:r>
            <a:r>
              <a:rPr lang="en-US" altLang="ru-RU" sz="1600" dirty="0">
                <a:latin typeface="Arial" panose="020B0604020202020204" pitchFamily="34" charset="0"/>
                <a:cs typeface="Arial" panose="020B0604020202020204" pitchFamily="34" charset="0"/>
              </a:rPr>
              <a:t> file. When a named service is created, the code package is copied to the one or more nodes selected to run the named service and then the code starts running. There are two types of code package executables:</a:t>
            </a: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ru-RU" sz="1600" dirty="0">
                <a:latin typeface="Arial" panose="020B0604020202020204" pitchFamily="34" charset="0"/>
                <a:cs typeface="Arial" panose="020B0604020202020204" pitchFamily="34" charset="0"/>
              </a:rPr>
              <a:t>Guest executables: Executables that run as-is on the host operating system (Windows or Linux):</a:t>
            </a:r>
          </a:p>
          <a:p>
            <a:pPr marL="742950" lvl="1" indent="-285750" eaLnBrk="0" fontAlgn="base" hangingPunct="0">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Do not link to or reference any Service Fabric runtime files and therefore do not use any Service Fabric programming models. </a:t>
            </a:r>
          </a:p>
          <a:p>
            <a:pPr marL="742950" lvl="1" indent="-285750" eaLnBrk="0" fontAlgn="base" hangingPunct="0">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Unable to use some Service Fabric features such as the naming service for endpoint discovery. </a:t>
            </a:r>
          </a:p>
          <a:p>
            <a:pPr marL="742950" lvl="1" indent="-285750" eaLnBrk="0" fontAlgn="base" hangingPunct="0">
              <a:spcBef>
                <a:spcPct val="0"/>
              </a:spcBef>
              <a:spcAft>
                <a:spcPct val="0"/>
              </a:spcAft>
              <a:buFont typeface="Arial" panose="020B0604020202020204" pitchFamily="34" charset="0"/>
              <a:buChar char="•"/>
            </a:pPr>
            <a:r>
              <a:rPr lang="en-US" altLang="ru-RU" sz="1600" dirty="0">
                <a:latin typeface="Arial" panose="020B0604020202020204" pitchFamily="34" charset="0"/>
                <a:cs typeface="Arial" panose="020B0604020202020204" pitchFamily="34" charset="0"/>
              </a:rPr>
              <a:t>Guest executables cannot report load metrics specific to each service instance.</a:t>
            </a: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ru-RU" sz="1600" b="1" dirty="0">
                <a:latin typeface="Arial" panose="020B0604020202020204" pitchFamily="34" charset="0"/>
                <a:cs typeface="Arial" panose="020B0604020202020204" pitchFamily="34" charset="0"/>
              </a:rPr>
              <a:t>Service Host Executables: </a:t>
            </a:r>
            <a:r>
              <a:rPr lang="en-US" altLang="ru-RU" sz="1600" dirty="0">
                <a:latin typeface="Arial" panose="020B0604020202020204" pitchFamily="34" charset="0"/>
                <a:cs typeface="Arial" panose="020B0604020202020204" pitchFamily="34" charset="0"/>
              </a:rPr>
              <a:t>Executables that use Service Fabric programming models by linking to Service Fabric runtime files, enabling Service Fabric features.</a:t>
            </a: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ru-RU" sz="1600" b="1" dirty="0">
                <a:latin typeface="Arial" panose="020B0604020202020204" pitchFamily="34" charset="0"/>
                <a:cs typeface="Arial" panose="020B0604020202020204" pitchFamily="34" charset="0"/>
              </a:rPr>
              <a:t>Data Package: </a:t>
            </a:r>
            <a:r>
              <a:rPr lang="en-US" altLang="ru-RU" sz="1600" dirty="0">
                <a:latin typeface="Arial" panose="020B0604020202020204" pitchFamily="34" charset="0"/>
                <a:cs typeface="Arial" panose="020B0604020202020204" pitchFamily="34" charset="0"/>
              </a:rPr>
              <a:t>A disk directory containing the service type's static, read-only data files (typically photo, sound, and video files). The files in the data package directory are referenced by the service type's ServiceManifest.xml file. When a named service is created, the data package is copied to the one or more nodes selected to run the named service. The code starts running and can now access the data files.</a:t>
            </a: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ru-RU" sz="1600" b="1" dirty="0">
                <a:latin typeface="Arial" panose="020B0604020202020204" pitchFamily="34" charset="0"/>
                <a:cs typeface="Arial" panose="020B0604020202020204" pitchFamily="34" charset="0"/>
              </a:rPr>
              <a:t>Configuration package</a:t>
            </a:r>
            <a:r>
              <a:rPr lang="en-US" altLang="ru-RU" sz="1600" dirty="0">
                <a:latin typeface="Arial" panose="020B0604020202020204" pitchFamily="34" charset="0"/>
                <a:cs typeface="Arial" panose="020B0604020202020204" pitchFamily="34" charset="0"/>
              </a:rPr>
              <a:t>: everything the same like data package, but configuration files.</a:t>
            </a:r>
          </a:p>
          <a:p>
            <a:pPr marL="285750" lvl="0" indent="-285750" eaLnBrk="0" fontAlgn="base" hangingPunct="0">
              <a:spcBef>
                <a:spcPct val="0"/>
              </a:spcBef>
              <a:spcAft>
                <a:spcPct val="0"/>
              </a:spcAft>
              <a:buFont typeface="Arial" panose="020B0604020202020204" pitchFamily="34" charset="0"/>
              <a:buChar char="•"/>
            </a:pPr>
            <a:endPar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5290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application concepts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6" name="Rectangle 2"/>
          <p:cNvSpPr>
            <a:spLocks noChangeArrowheads="1"/>
          </p:cNvSpPr>
          <p:nvPr/>
        </p:nvSpPr>
        <p:spPr bwMode="auto">
          <a:xfrm>
            <a:off x="240660" y="1353457"/>
            <a:ext cx="11704320" cy="410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ru-RU" sz="1600" b="1" dirty="0">
                <a:latin typeface="Arial" panose="020B0604020202020204" pitchFamily="34" charset="0"/>
                <a:cs typeface="Arial" panose="020B0604020202020204" pitchFamily="34" charset="0"/>
              </a:rPr>
              <a:t>Partition Scheme:</a:t>
            </a:r>
            <a:r>
              <a:rPr lang="en-US" altLang="ru-RU" sz="1600" dirty="0">
                <a:latin typeface="Arial" panose="020B0604020202020204" pitchFamily="34" charset="0"/>
                <a:cs typeface="Arial" panose="020B0604020202020204" pitchFamily="34" charset="0"/>
              </a:rPr>
              <a:t> When creating a named service, you specify a partition scheme. Services with large amounts of state split the data across partitions which spreads it across the cluster's nodes. </a:t>
            </a:r>
          </a:p>
          <a:p>
            <a:pPr lvl="0" eaLnBrk="0" fontAlgn="base" hangingPunct="0">
              <a:lnSpc>
                <a:spcPct val="150000"/>
              </a:lnSpc>
              <a:spcBef>
                <a:spcPct val="0"/>
              </a:spcBef>
              <a:spcAft>
                <a:spcPct val="0"/>
              </a:spcAft>
            </a:pPr>
            <a:endParaRPr kumimoji="0" lang="en-US"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Service Fabric offers a choice of three partition schemes:</a:t>
            </a:r>
          </a:p>
          <a:p>
            <a:pPr marL="285750" indent="-285750">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Ranged partitioning </a:t>
            </a:r>
            <a:r>
              <a:rPr lang="en-US" sz="1600" dirty="0">
                <a:latin typeface="Arial" panose="020B0604020202020204" pitchFamily="34" charset="0"/>
                <a:cs typeface="Arial" panose="020B0604020202020204" pitchFamily="34" charset="0"/>
              </a:rPr>
              <a:t>(otherwise known as UniformInt64Partition).</a:t>
            </a:r>
          </a:p>
          <a:p>
            <a:pPr marL="285750" indent="-285750">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Named partitioning. </a:t>
            </a:r>
            <a:r>
              <a:rPr lang="en-US" sz="1600" dirty="0">
                <a:latin typeface="Arial" panose="020B0604020202020204" pitchFamily="34" charset="0"/>
                <a:cs typeface="Arial" panose="020B0604020202020204" pitchFamily="34" charset="0"/>
              </a:rPr>
              <a:t>Applications using this model usually have data that can be bucketed, within a bounded set. Some common examples of data fields used as named partition keys would be regions, postal codes, customer groups, or other business boundaries.</a:t>
            </a:r>
          </a:p>
          <a:p>
            <a:pPr marL="285750" indent="-285750">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Singleton partitioning</a:t>
            </a:r>
            <a:r>
              <a:rPr lang="en-US" sz="1600" dirty="0">
                <a:latin typeface="Arial" panose="020B0604020202020204" pitchFamily="34" charset="0"/>
                <a:cs typeface="Arial" panose="020B0604020202020204" pitchFamily="34" charset="0"/>
              </a:rPr>
              <a:t>. Singleton partitions are typically used when the service does not require any additional routing. For example, stateless services use this partitioning scheme by default</a:t>
            </a:r>
            <a:r>
              <a:rPr lang="en-US" sz="1600" dirty="0"/>
              <a:t>.</a:t>
            </a:r>
            <a:endParaRPr lang="en-US" sz="1600" dirty="0">
              <a:latin typeface="Arial" panose="020B0604020202020204" pitchFamily="34" charset="0"/>
              <a:cs typeface="Arial" panose="020B0604020202020204" pitchFamily="34" charset="0"/>
            </a:endParaRP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168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5913" y="407861"/>
            <a:ext cx="10611207" cy="552587"/>
          </a:xfrm>
        </p:spPr>
        <p:txBody>
          <a:bodyPr>
            <a:noAutofit/>
          </a:bodyPr>
          <a:lstStyle/>
          <a:p>
            <a:r>
              <a:rPr lang="en-US" sz="4800" dirty="0"/>
              <a:t>Service Fabric: application concepts</a:t>
            </a:r>
            <a:endParaRPr lang="ru-RU" sz="4800" dirty="0"/>
          </a:p>
        </p:txBody>
      </p:sp>
      <p:sp>
        <p:nvSpPr>
          <p:cNvPr id="2" name="TextBox 1"/>
          <p:cNvSpPr txBox="1"/>
          <p:nvPr/>
        </p:nvSpPr>
        <p:spPr>
          <a:xfrm>
            <a:off x="2478024" y="2980944"/>
            <a:ext cx="184731" cy="369332"/>
          </a:xfrm>
          <a:prstGeom prst="rect">
            <a:avLst/>
          </a:prstGeom>
          <a:noFill/>
        </p:spPr>
        <p:txBody>
          <a:bodyPr wrap="none" rtlCol="0">
            <a:spAutoFit/>
          </a:bodyPr>
          <a:lstStyle/>
          <a:p>
            <a:endParaRPr lang="ru-RU" dirty="0"/>
          </a:p>
        </p:txBody>
      </p:sp>
      <p:sp>
        <p:nvSpPr>
          <p:cNvPr id="6" name="Rectangle 2"/>
          <p:cNvSpPr>
            <a:spLocks noChangeArrowheads="1"/>
          </p:cNvSpPr>
          <p:nvPr/>
        </p:nvSpPr>
        <p:spPr bwMode="auto">
          <a:xfrm>
            <a:off x="240792" y="1148224"/>
            <a:ext cx="11951208"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ru-RU" sz="2000" b="1" dirty="0">
                <a:latin typeface="Arial" panose="020B0604020202020204" pitchFamily="34" charset="0"/>
                <a:cs typeface="Arial" panose="020B0604020202020204" pitchFamily="34" charset="0"/>
              </a:rPr>
              <a:t>Service Fabric Services</a:t>
            </a:r>
          </a:p>
          <a:p>
            <a:pPr lvl="0"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Stateless:</a:t>
            </a:r>
            <a:r>
              <a:rPr lang="en-US" sz="1600" dirty="0">
                <a:latin typeface="Arial" panose="020B0604020202020204" pitchFamily="34" charset="0"/>
                <a:cs typeface="Arial" panose="020B0604020202020204" pitchFamily="34" charset="0"/>
              </a:rPr>
              <a:t>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Use a stateless service when the service's persistent state is stored in an external storage service such as Azure Storage, Azure SQL Database, or Azure </a:t>
            </a:r>
            <a:r>
              <a:rPr lang="en-US" sz="1600" dirty="0" err="1">
                <a:latin typeface="Arial" panose="020B0604020202020204" pitchFamily="34" charset="0"/>
                <a:cs typeface="Arial" panose="020B0604020202020204" pitchFamily="34" charset="0"/>
              </a:rPr>
              <a:t>DocumentDB</a:t>
            </a:r>
            <a:r>
              <a:rPr lang="en-US" sz="1600" dirty="0">
                <a:latin typeface="Arial" panose="020B0604020202020204" pitchFamily="34" charset="0"/>
                <a:cs typeface="Arial" panose="020B0604020202020204" pitchFamily="34" charset="0"/>
              </a:rPr>
              <a:t>.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Use a stateless service when the service has no persistent storage at all.</a:t>
            </a: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sz="1600" b="1" dirty="0" err="1">
                <a:latin typeface="Arial" panose="020B0604020202020204" pitchFamily="34" charset="0"/>
                <a:cs typeface="Arial" panose="020B0604020202020204" pitchFamily="34" charset="0"/>
              </a:rPr>
              <a:t>Stateful</a:t>
            </a:r>
            <a:r>
              <a:rPr lang="en-US" sz="1600" b="1"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Use a </a:t>
            </a:r>
            <a:r>
              <a:rPr lang="en-US" sz="1600" dirty="0" err="1">
                <a:latin typeface="Arial" panose="020B0604020202020204" pitchFamily="34" charset="0"/>
                <a:cs typeface="Arial" panose="020B0604020202020204" pitchFamily="34" charset="0"/>
              </a:rPr>
              <a:t>stateful</a:t>
            </a:r>
            <a:r>
              <a:rPr lang="en-US" sz="1600" dirty="0">
                <a:latin typeface="Arial" panose="020B0604020202020204" pitchFamily="34" charset="0"/>
                <a:cs typeface="Arial" panose="020B0604020202020204" pitchFamily="34" charset="0"/>
              </a:rPr>
              <a:t> service when you want Service Fabric to manage your service's state via its Reliable Collections or Reliable Actors programming models.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Specify how many partitions you want to spread your state over (for scalability) when creating a named service.</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specify how many times to replicate your state across nodes (for reliability).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Each named service has a single primary replica and multiple secondary replicas.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You modify your named service's state by writing to the primary replica. Service Fabric then replicates this state to all the secondary replicas keeping your state in sync. </a:t>
            </a:r>
          </a:p>
          <a:p>
            <a:pPr marL="285750" lvl="0" indent="-285750" eaLnBrk="0" fontAlgn="base" hangingPunct="0">
              <a:spcBef>
                <a:spcPct val="0"/>
              </a:spcBef>
              <a:spcAft>
                <a:spcPct val="0"/>
              </a:spcAft>
              <a:buFont typeface="Arial" panose="020B0604020202020204" pitchFamily="34" charset="0"/>
              <a:buChar char="•"/>
            </a:pPr>
            <a:r>
              <a:rPr lang="en-US" sz="1600" dirty="0">
                <a:latin typeface="Arial" panose="020B0604020202020204" pitchFamily="34" charset="0"/>
                <a:cs typeface="Arial" panose="020B0604020202020204" pitchFamily="34" charset="0"/>
              </a:rPr>
              <a:t>Service Fabric automatically detects when a primary replica fails and promotes an existing secondary replica to a primary replica and creates a new secondary replica. </a:t>
            </a: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ru-RU"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kumimoji="0" lang="ru-RU" altLang="ru-RU"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8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p:cNvSpPr>
            <a:spLocks noGrp="1"/>
          </p:cNvSpPr>
          <p:nvPr>
            <p:ph type="title"/>
          </p:nvPr>
        </p:nvSpPr>
        <p:spPr>
          <a:xfrm>
            <a:off x="274639" y="295274"/>
            <a:ext cx="11889564" cy="917575"/>
          </a:xfrm>
        </p:spPr>
        <p:txBody>
          <a:bodyPr/>
          <a:lstStyle/>
          <a:p>
            <a:r>
              <a:rPr lang="en-US" dirty="0"/>
              <a:t>Service </a:t>
            </a:r>
            <a:r>
              <a:rPr lang="en-US" dirty="0" err="1"/>
              <a:t>Farbic</a:t>
            </a:r>
            <a:r>
              <a:rPr lang="en-US" dirty="0"/>
              <a:t> cluster</a:t>
            </a:r>
          </a:p>
        </p:txBody>
      </p:sp>
      <p:pic>
        <p:nvPicPr>
          <p:cNvPr id="7" name="Picture 6"/>
          <p:cNvPicPr>
            <a:picLocks noChangeAspect="1"/>
          </p:cNvPicPr>
          <p:nvPr/>
        </p:nvPicPr>
        <p:blipFill>
          <a:blip r:embed="rId2"/>
          <a:stretch>
            <a:fillRect/>
          </a:stretch>
        </p:blipFill>
        <p:spPr>
          <a:xfrm>
            <a:off x="2408237" y="1820862"/>
            <a:ext cx="9336581" cy="4724400"/>
          </a:xfrm>
          <a:prstGeom prst="rect">
            <a:avLst/>
          </a:prstGeom>
        </p:spPr>
      </p:pic>
    </p:spTree>
    <p:extLst>
      <p:ext uri="{BB962C8B-B14F-4D97-AF65-F5344CB8AC3E}">
        <p14:creationId xmlns:p14="http://schemas.microsoft.com/office/powerpoint/2010/main" val="71153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74639" y="295274"/>
            <a:ext cx="11889564" cy="917575"/>
          </a:xfrm>
        </p:spPr>
        <p:txBody>
          <a:bodyPr/>
          <a:lstStyle/>
          <a:p>
            <a:r>
              <a:rPr lang="en-US" dirty="0"/>
              <a:t>Service Fabric APIs</a:t>
            </a:r>
          </a:p>
        </p:txBody>
      </p:sp>
      <p:sp>
        <p:nvSpPr>
          <p:cNvPr id="5" name="Rectangle 4"/>
          <p:cNvSpPr/>
          <p:nvPr/>
        </p:nvSpPr>
        <p:spPr>
          <a:xfrm>
            <a:off x="350837" y="1668462"/>
            <a:ext cx="6216650" cy="4484305"/>
          </a:xfrm>
          <a:prstGeom prst="rect">
            <a:avLst/>
          </a:prstGeom>
        </p:spPr>
        <p:txBody>
          <a:bodyPr>
            <a:spAutoFit/>
          </a:bodyPr>
          <a:lstStyle/>
          <a:p>
            <a:pPr>
              <a:lnSpc>
                <a:spcPct val="90000"/>
              </a:lnSpc>
              <a:spcAft>
                <a:spcPts val="600"/>
              </a:spcAft>
            </a:pPr>
            <a:r>
              <a:rPr lang="en-US" sz="2800" dirty="0">
                <a:gradFill>
                  <a:gsLst>
                    <a:gs pos="1250">
                      <a:schemeClr val="tx2"/>
                    </a:gs>
                    <a:gs pos="99000">
                      <a:schemeClr val="tx2"/>
                    </a:gs>
                  </a:gsLst>
                  <a:lin ang="5400000" scaled="0"/>
                </a:gradFill>
                <a:latin typeface="+mj-lt"/>
              </a:rPr>
              <a:t>Reliable Services SDK</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Java (coming soon)</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1250">
                      <a:schemeClr val="tx2"/>
                    </a:gs>
                    <a:gs pos="99000">
                      <a:schemeClr val="tx2"/>
                    </a:gs>
                  </a:gsLst>
                  <a:lin ang="5400000" scaled="0"/>
                </a:gradFill>
                <a:latin typeface="+mj-lt"/>
              </a:rPr>
              <a:t>Management APIs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 Java, PowerShell, HTTP</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Application management (create, upgrade, delete)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Cluster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Health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Service discovery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16856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74639" y="295274"/>
            <a:ext cx="11889564" cy="917575"/>
          </a:xfrm>
        </p:spPr>
        <p:txBody>
          <a:bodyPr/>
          <a:lstStyle/>
          <a:p>
            <a:r>
              <a:rPr lang="en-US" dirty="0"/>
              <a:t>Service </a:t>
            </a:r>
            <a:r>
              <a:rPr lang="en-US" dirty="0" err="1"/>
              <a:t>Farbic</a:t>
            </a:r>
            <a:r>
              <a:rPr lang="en-US" dirty="0"/>
              <a:t>: Application design</a:t>
            </a:r>
          </a:p>
        </p:txBody>
      </p:sp>
      <p:pic>
        <p:nvPicPr>
          <p:cNvPr id="5" name="Picture 4"/>
          <p:cNvPicPr>
            <a:picLocks noChangeAspect="1"/>
          </p:cNvPicPr>
          <p:nvPr/>
        </p:nvPicPr>
        <p:blipFill>
          <a:blip r:embed="rId2"/>
          <a:stretch>
            <a:fillRect/>
          </a:stretch>
        </p:blipFill>
        <p:spPr>
          <a:xfrm>
            <a:off x="3551237" y="1058862"/>
            <a:ext cx="7086599" cy="6694491"/>
          </a:xfrm>
          <a:prstGeom prst="rect">
            <a:avLst/>
          </a:prstGeom>
        </p:spPr>
      </p:pic>
    </p:spTree>
    <p:extLst>
      <p:ext uri="{BB962C8B-B14F-4D97-AF65-F5344CB8AC3E}">
        <p14:creationId xmlns:p14="http://schemas.microsoft.com/office/powerpoint/2010/main" val="1336283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74639" y="295274"/>
            <a:ext cx="11889564" cy="917575"/>
          </a:xfrm>
        </p:spPr>
        <p:txBody>
          <a:bodyPr/>
          <a:lstStyle/>
          <a:p>
            <a:r>
              <a:rPr lang="en-US" dirty="0"/>
              <a:t>Service fabric: connecting from outside</a:t>
            </a:r>
          </a:p>
        </p:txBody>
      </p:sp>
      <p:pic>
        <p:nvPicPr>
          <p:cNvPr id="6" name="Picture 5"/>
          <p:cNvPicPr>
            <a:picLocks noChangeAspect="1"/>
          </p:cNvPicPr>
          <p:nvPr/>
        </p:nvPicPr>
        <p:blipFill>
          <a:blip r:embed="rId2"/>
          <a:stretch>
            <a:fillRect/>
          </a:stretch>
        </p:blipFill>
        <p:spPr>
          <a:xfrm>
            <a:off x="1646237" y="1961389"/>
            <a:ext cx="11205235" cy="5656750"/>
          </a:xfrm>
          <a:prstGeom prst="rect">
            <a:avLst/>
          </a:prstGeom>
        </p:spPr>
      </p:pic>
    </p:spTree>
    <p:extLst>
      <p:ext uri="{BB962C8B-B14F-4D97-AF65-F5344CB8AC3E}">
        <p14:creationId xmlns:p14="http://schemas.microsoft.com/office/powerpoint/2010/main" val="4107051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a:spLocks noGrp="1"/>
          </p:cNvSpPr>
          <p:nvPr>
            <p:ph type="title"/>
          </p:nvPr>
        </p:nvSpPr>
        <p:spPr>
          <a:xfrm>
            <a:off x="274639" y="295274"/>
            <a:ext cx="11889564" cy="917575"/>
          </a:xfrm>
        </p:spPr>
        <p:txBody>
          <a:bodyPr/>
          <a:lstStyle/>
          <a:p>
            <a:r>
              <a:rPr lang="en-US" dirty="0"/>
              <a:t>Service development</a:t>
            </a:r>
          </a:p>
        </p:txBody>
      </p:sp>
      <p:sp>
        <p:nvSpPr>
          <p:cNvPr id="6" name="TextBox 5"/>
          <p:cNvSpPr txBox="1"/>
          <p:nvPr/>
        </p:nvSpPr>
        <p:spPr>
          <a:xfrm>
            <a:off x="197352" y="1212848"/>
            <a:ext cx="11525388" cy="4524315"/>
          </a:xfrm>
          <a:prstGeom prst="rect">
            <a:avLst/>
          </a:prstGeom>
          <a:noFill/>
        </p:spPr>
        <p:txBody>
          <a:bodyPr wrap="square" rtlCol="0">
            <a:spAutoFit/>
          </a:bodyPr>
          <a:lstStyle/>
          <a:p>
            <a:r>
              <a:rPr lang="en-US" dirty="0"/>
              <a:t>Reliable Collections</a:t>
            </a:r>
          </a:p>
          <a:p>
            <a:endParaRPr lang="en-US" dirty="0"/>
          </a:p>
          <a:p>
            <a:pPr marL="285750" indent="-285750">
              <a:buFont typeface="Arial" panose="020B0604020202020204" pitchFamily="34" charset="0"/>
              <a:buChar char="•"/>
            </a:pPr>
            <a:r>
              <a:rPr lang="en-US" dirty="0"/>
              <a:t>Avoid data corruption. Use immutable objects.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must be backwards-compatible.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Reliable Dictionary </a:t>
            </a:r>
            <a:r>
              <a:rPr lang="en-US" dirty="0" err="1"/>
              <a:t>CountAsync</a:t>
            </a:r>
            <a:r>
              <a:rPr lang="en-US" dirty="0"/>
              <a:t>() is expensive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Know your locking semantics!</a:t>
            </a:r>
          </a:p>
          <a:p>
            <a:endParaRPr lang="en-US" dirty="0"/>
          </a:p>
          <a:p>
            <a:r>
              <a:rPr lang="en-US" dirty="0"/>
              <a:t>System </a:t>
            </a:r>
          </a:p>
          <a:p>
            <a:endParaRPr lang="en-US" dirty="0"/>
          </a:p>
          <a:p>
            <a:pPr marL="285750" indent="-285750">
              <a:buFont typeface="Arial" panose="020B0604020202020204" pitchFamily="34" charset="0"/>
              <a:buChar char="•"/>
            </a:pPr>
            <a:r>
              <a:rPr lang="en-US" dirty="0"/>
              <a:t>Services will move around and there’s nothing you can do about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Honor thy cancellation token.</a:t>
            </a:r>
          </a:p>
          <a:p>
            <a:endParaRPr lang="en-US" dirty="0"/>
          </a:p>
        </p:txBody>
      </p:sp>
    </p:spTree>
    <p:extLst>
      <p:ext uri="{BB962C8B-B14F-4D97-AF65-F5344CB8AC3E}">
        <p14:creationId xmlns:p14="http://schemas.microsoft.com/office/powerpoint/2010/main" val="129962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274638" y="1212850"/>
            <a:ext cx="11887200" cy="5638467"/>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2400">
                <a:gradFill>
                  <a:gsLst>
                    <a:gs pos="2917">
                      <a:schemeClr val="tx1"/>
                    </a:gs>
                    <a:gs pos="30000">
                      <a:schemeClr val="tx1"/>
                    </a:gs>
                  </a:gsLst>
                  <a:lin ang="5400000" scaled="0"/>
                </a:gradFill>
              </a:rPr>
              <a:t>Azure</a:t>
            </a:r>
          </a:p>
          <a:p>
            <a:pPr>
              <a:spcAft>
                <a:spcPts val="600"/>
              </a:spcAft>
            </a:pPr>
            <a:r>
              <a:rPr lang="en-US" sz="2000">
                <a:gradFill>
                  <a:gsLst>
                    <a:gs pos="2917">
                      <a:schemeClr val="tx1"/>
                    </a:gs>
                    <a:gs pos="30000">
                      <a:schemeClr val="tx1"/>
                    </a:gs>
                  </a:gsLst>
                  <a:lin ang="5400000" scaled="0"/>
                </a:gradFill>
              </a:rPr>
              <a:t>VMSS OS upgrades</a:t>
            </a:r>
          </a:p>
          <a:p>
            <a:pPr>
              <a:spcAft>
                <a:spcPts val="600"/>
              </a:spcAft>
            </a:pPr>
            <a:r>
              <a:rPr lang="en-US" sz="2000">
                <a:gradFill>
                  <a:gsLst>
                    <a:gs pos="2917">
                      <a:schemeClr val="tx1"/>
                    </a:gs>
                    <a:gs pos="30000">
                      <a:schemeClr val="tx1"/>
                    </a:gs>
                  </a:gsLst>
                  <a:lin ang="5400000" scaled="0"/>
                </a:gradFill>
              </a:rPr>
              <a:t>Staging for Service Fabric upgrades</a:t>
            </a:r>
          </a:p>
          <a:p>
            <a:pPr>
              <a:spcAft>
                <a:spcPts val="600"/>
              </a:spcAft>
            </a:pPr>
            <a:r>
              <a:rPr lang="en-US" sz="2400">
                <a:gradFill>
                  <a:gsLst>
                    <a:gs pos="2917">
                      <a:schemeClr val="tx1"/>
                    </a:gs>
                    <a:gs pos="30000">
                      <a:schemeClr val="tx1"/>
                    </a:gs>
                  </a:gsLst>
                  <a:lin ang="5400000" scaled="0"/>
                </a:gradFill>
              </a:rPr>
              <a:t>Xplat</a:t>
            </a:r>
          </a:p>
          <a:p>
            <a:pPr>
              <a:spcAft>
                <a:spcPts val="600"/>
              </a:spcAft>
            </a:pPr>
            <a:r>
              <a:rPr lang="en-US" sz="2000">
                <a:gradFill>
                  <a:gsLst>
                    <a:gs pos="2917">
                      <a:schemeClr val="tx1"/>
                    </a:gs>
                    <a:gs pos="30000">
                      <a:schemeClr val="tx1"/>
                    </a:gs>
                  </a:gsLst>
                  <a:lin ang="5400000" scaled="0"/>
                </a:gradFill>
              </a:rPr>
              <a:t>Linux </a:t>
            </a:r>
          </a:p>
          <a:p>
            <a:pPr>
              <a:spcAft>
                <a:spcPts val="600"/>
              </a:spcAft>
            </a:pPr>
            <a:r>
              <a:rPr lang="en-US" sz="2000">
                <a:gradFill>
                  <a:gsLst>
                    <a:gs pos="2917">
                      <a:schemeClr val="tx1"/>
                    </a:gs>
                    <a:gs pos="30000">
                      <a:schemeClr val="tx1"/>
                    </a:gs>
                  </a:gsLst>
                  <a:lin ang="5400000" scaled="0"/>
                </a:gradFill>
              </a:rPr>
              <a:t>Core CLR support</a:t>
            </a:r>
          </a:p>
          <a:p>
            <a:pPr>
              <a:spcAft>
                <a:spcPts val="600"/>
              </a:spcAft>
            </a:pPr>
            <a:r>
              <a:rPr lang="en-US" sz="2000">
                <a:gradFill>
                  <a:gsLst>
                    <a:gs pos="2917">
                      <a:schemeClr val="tx1"/>
                    </a:gs>
                    <a:gs pos="30000">
                      <a:schemeClr val="tx1"/>
                    </a:gs>
                  </a:gsLst>
                  <a:lin ang="5400000" scaled="0"/>
                </a:gradFill>
              </a:rPr>
              <a:t>Java and cross-language support</a:t>
            </a:r>
          </a:p>
          <a:p>
            <a:pPr>
              <a:spcAft>
                <a:spcPts val="600"/>
              </a:spcAft>
            </a:pPr>
            <a:r>
              <a:rPr lang="en-US" sz="2000">
                <a:gradFill>
                  <a:gsLst>
                    <a:gs pos="2917">
                      <a:schemeClr val="tx1"/>
                    </a:gs>
                    <a:gs pos="30000">
                      <a:schemeClr val="tx1"/>
                    </a:gs>
                  </a:gsLst>
                  <a:lin ang="5400000" scaled="0"/>
                </a:gradFill>
              </a:rPr>
              <a:t>Open source Service and Actor frameworks</a:t>
            </a:r>
          </a:p>
          <a:p>
            <a:pPr>
              <a:spcAft>
                <a:spcPts val="600"/>
              </a:spcAft>
            </a:pPr>
            <a:r>
              <a:rPr lang="en-US" sz="2400">
                <a:gradFill>
                  <a:gsLst>
                    <a:gs pos="2917">
                      <a:schemeClr val="tx1"/>
                    </a:gs>
                    <a:gs pos="30000">
                      <a:schemeClr val="tx1"/>
                    </a:gs>
                  </a:gsLst>
                  <a:lin ang="5400000" scaled="0"/>
                </a:gradFill>
              </a:rPr>
              <a:t>Application development</a:t>
            </a:r>
          </a:p>
          <a:p>
            <a:pPr>
              <a:spcAft>
                <a:spcPts val="600"/>
              </a:spcAft>
            </a:pPr>
            <a:r>
              <a:rPr lang="en-US" sz="2000">
                <a:gradFill>
                  <a:gsLst>
                    <a:gs pos="2917">
                      <a:schemeClr val="tx1"/>
                    </a:gs>
                    <a:gs pos="30000">
                      <a:schemeClr val="tx1"/>
                    </a:gs>
                  </a:gsLst>
                  <a:lin ang="5400000" scaled="0"/>
                </a:gradFill>
              </a:rPr>
              <a:t>Reliable Collections large store support, Reliable Concurrent Queue</a:t>
            </a:r>
          </a:p>
          <a:p>
            <a:pPr>
              <a:spcAft>
                <a:spcPts val="600"/>
              </a:spcAft>
            </a:pPr>
            <a:r>
              <a:rPr lang="en-US" sz="2000">
                <a:gradFill>
                  <a:gsLst>
                    <a:gs pos="2917">
                      <a:schemeClr val="tx1"/>
                    </a:gs>
                    <a:gs pos="30000">
                      <a:schemeClr val="tx1"/>
                    </a:gs>
                  </a:gsLst>
                  <a:lin ang="5400000" scaled="0"/>
                </a:gradFill>
              </a:rPr>
              <a:t>ASP.NET Core 1 </a:t>
            </a:r>
          </a:p>
          <a:p>
            <a:pPr>
              <a:spcAft>
                <a:spcPts val="600"/>
              </a:spcAft>
            </a:pPr>
            <a:r>
              <a:rPr lang="en-US" sz="2000">
                <a:gradFill>
                  <a:gsLst>
                    <a:gs pos="2917">
                      <a:schemeClr val="tx1"/>
                    </a:gs>
                    <a:gs pos="30000">
                      <a:schemeClr val="tx1"/>
                    </a:gs>
                  </a:gsLst>
                  <a:lin ang="5400000" scaled="0"/>
                </a:gradFill>
              </a:rPr>
              <a:t>Visual Studio, tools, CI/CD</a:t>
            </a:r>
          </a:p>
          <a:p>
            <a:pPr>
              <a:spcAft>
                <a:spcPts val="600"/>
              </a:spcAft>
            </a:pPr>
            <a:r>
              <a:rPr lang="en-US" sz="2000">
                <a:gradFill>
                  <a:gsLst>
                    <a:gs pos="2917">
                      <a:schemeClr val="tx1"/>
                    </a:gs>
                    <a:gs pos="30000">
                      <a:schemeClr val="tx1"/>
                    </a:gs>
                  </a:gsLst>
                  <a:lin ang="5400000" scaled="0"/>
                </a:gradFill>
              </a:rPr>
              <a:t>Application certificate management</a:t>
            </a:r>
            <a:endParaRPr lang="en-US" sz="2000" dirty="0">
              <a:gradFill>
                <a:gsLst>
                  <a:gs pos="2917">
                    <a:schemeClr val="tx1"/>
                  </a:gs>
                  <a:gs pos="30000">
                    <a:schemeClr val="tx1"/>
                  </a:gs>
                </a:gsLst>
                <a:lin ang="5400000" scaled="0"/>
              </a:gradFill>
            </a:endParaRPr>
          </a:p>
        </p:txBody>
      </p:sp>
      <p:sp>
        <p:nvSpPr>
          <p:cNvPr id="5" name="Title 16"/>
          <p:cNvSpPr>
            <a:spLocks noGrp="1"/>
          </p:cNvSpPr>
          <p:nvPr>
            <p:ph type="title"/>
          </p:nvPr>
        </p:nvSpPr>
        <p:spPr>
          <a:xfrm>
            <a:off x="274639" y="295274"/>
            <a:ext cx="11889564" cy="917575"/>
          </a:xfrm>
        </p:spPr>
        <p:txBody>
          <a:bodyPr/>
          <a:lstStyle/>
          <a:p>
            <a:r>
              <a:rPr lang="en-US" dirty="0"/>
              <a:t>Service Fabric: Future</a:t>
            </a:r>
          </a:p>
        </p:txBody>
      </p:sp>
    </p:spTree>
    <p:extLst>
      <p:ext uri="{BB962C8B-B14F-4D97-AF65-F5344CB8AC3E}">
        <p14:creationId xmlns:p14="http://schemas.microsoft.com/office/powerpoint/2010/main" val="186743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p:cNvSpPr/>
          <p:nvPr/>
        </p:nvSpPr>
        <p:spPr bwMode="auto">
          <a:xfrm>
            <a:off x="6669958" y="2527791"/>
            <a:ext cx="4989790" cy="350300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818492" y="4425103"/>
            <a:ext cx="4692723" cy="67231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31" name="Rectangle 30"/>
          <p:cNvSpPr/>
          <p:nvPr/>
        </p:nvSpPr>
        <p:spPr bwMode="auto">
          <a:xfrm>
            <a:off x="6818492" y="5192337"/>
            <a:ext cx="4692723" cy="67442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Server</a:t>
            </a:r>
          </a:p>
        </p:txBody>
      </p:sp>
      <p:sp>
        <p:nvSpPr>
          <p:cNvPr id="2" name="Title 1"/>
          <p:cNvSpPr>
            <a:spLocks noGrp="1"/>
          </p:cNvSpPr>
          <p:nvPr>
            <p:ph type="title"/>
          </p:nvPr>
        </p:nvSpPr>
        <p:spPr>
          <a:xfrm>
            <a:off x="686896" y="177158"/>
            <a:ext cx="9970140" cy="1115019"/>
          </a:xfrm>
        </p:spPr>
        <p:txBody>
          <a:bodyPr>
            <a:normAutofit fontScale="90000"/>
          </a:bodyPr>
          <a:lstStyle/>
          <a:p>
            <a:r>
              <a:rPr lang="en-US" sz="5686" dirty="0"/>
              <a:t>Containers and virtual machines</a:t>
            </a:r>
            <a:br>
              <a:rPr lang="en-US" sz="5686" dirty="0"/>
            </a:br>
            <a:r>
              <a:rPr lang="en-US" sz="3136" dirty="0">
                <a:gradFill>
                  <a:gsLst>
                    <a:gs pos="7619">
                      <a:srgbClr val="00188F"/>
                    </a:gs>
                    <a:gs pos="35000">
                      <a:srgbClr val="00188F"/>
                    </a:gs>
                  </a:gsLst>
                  <a:lin ang="5400000" scaled="0"/>
                </a:gradFill>
              </a:rPr>
              <a:t>Deployment options suited to many scenarios</a:t>
            </a:r>
            <a:endParaRPr lang="en-US" dirty="0">
              <a:gradFill>
                <a:gsLst>
                  <a:gs pos="7619">
                    <a:srgbClr val="00188F"/>
                  </a:gs>
                  <a:gs pos="35000">
                    <a:srgbClr val="00188F"/>
                  </a:gs>
                </a:gsLst>
                <a:lin ang="5400000" scaled="0"/>
              </a:gradFill>
            </a:endParaRPr>
          </a:p>
        </p:txBody>
      </p:sp>
      <p:sp>
        <p:nvSpPr>
          <p:cNvPr id="645" name="Rectangle 644"/>
          <p:cNvSpPr/>
          <p:nvPr/>
        </p:nvSpPr>
        <p:spPr>
          <a:xfrm>
            <a:off x="269756" y="2754285"/>
            <a:ext cx="5960704" cy="3754336"/>
          </a:xfrm>
          <a:prstGeom prst="rect">
            <a:avLst/>
          </a:prstGeom>
          <a:noFill/>
          <a:ln w="12700" cap="flat" cmpd="sng" algn="ctr">
            <a:noFill/>
            <a:prstDash val="solid"/>
            <a:miter lim="800000"/>
          </a:ln>
          <a:effectLst/>
        </p:spPr>
        <p:txBody>
          <a:bodyPr lIns="179259" tIns="179259" rIns="179259" bIns="8963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206">
              <a:lnSpc>
                <a:spcPct val="90000"/>
              </a:lnSpc>
              <a:spcBef>
                <a:spcPts val="300"/>
              </a:spcBef>
              <a:spcAft>
                <a:spcPts val="600"/>
              </a:spcAft>
              <a:buClr>
                <a:srgbClr val="EFEFEF"/>
              </a:buClr>
            </a:pPr>
            <a:r>
              <a:rPr lang="en-US" sz="1765" b="1" dirty="0">
                <a:gradFill>
                  <a:gsLst>
                    <a:gs pos="7619">
                      <a:srgbClr val="00188F"/>
                    </a:gs>
                    <a:gs pos="35000">
                      <a:srgbClr val="00188F"/>
                    </a:gs>
                  </a:gsLst>
                  <a:lin ang="5400000" scaled="0"/>
                </a:gradFill>
                <a:cs typeface="Segoe UI" pitchFamily="34" charset="0"/>
              </a:rPr>
              <a:t>Containers in VMs: </a:t>
            </a:r>
            <a:r>
              <a:rPr lang="en-US" sz="1765" dirty="0">
                <a:gradFill>
                  <a:gsLst>
                    <a:gs pos="19048">
                      <a:schemeClr val="tx1"/>
                    </a:gs>
                    <a:gs pos="65000">
                      <a:schemeClr val="tx1"/>
                    </a:gs>
                  </a:gsLst>
                  <a:lin ang="5400000" scaled="0"/>
                </a:gradFill>
                <a:cs typeface="Segoe UI" pitchFamily="34" charset="0"/>
              </a:rPr>
              <a:t>By combining containers with VMs, users can deploy multiple, different VM operating systems, and inside, deploy multiple containers within those guest OSs.</a:t>
            </a:r>
          </a:p>
          <a:p>
            <a:pPr marL="0" lvl="1" defTabSz="462206">
              <a:lnSpc>
                <a:spcPct val="90000"/>
              </a:lnSpc>
              <a:spcBef>
                <a:spcPts val="300"/>
              </a:spcBef>
              <a:spcAft>
                <a:spcPts val="600"/>
              </a:spcAft>
              <a:buClr>
                <a:srgbClr val="EFEFEF"/>
              </a:buClr>
            </a:pPr>
            <a:r>
              <a:rPr lang="en-US" sz="1765" dirty="0">
                <a:gradFill>
                  <a:gsLst>
                    <a:gs pos="19048">
                      <a:schemeClr val="tx1"/>
                    </a:gs>
                    <a:gs pos="65000">
                      <a:schemeClr val="tx1"/>
                    </a:gs>
                  </a:gsLst>
                  <a:lin ang="5400000" scaled="0"/>
                </a:gradFill>
                <a:cs typeface="Segoe UI" pitchFamily="34" charset="0"/>
              </a:rPr>
              <a:t>By combining containers with VMs, fewer VMs would be required to support a larger number of apps.</a:t>
            </a:r>
          </a:p>
          <a:p>
            <a:pPr marL="0" lvl="1" defTabSz="462206">
              <a:lnSpc>
                <a:spcPct val="90000"/>
              </a:lnSpc>
              <a:spcBef>
                <a:spcPts val="300"/>
              </a:spcBef>
              <a:spcAft>
                <a:spcPts val="600"/>
              </a:spcAft>
              <a:buClr>
                <a:srgbClr val="EFEFEF"/>
              </a:buClr>
            </a:pPr>
            <a:r>
              <a:rPr lang="en-US" sz="1765" dirty="0">
                <a:gradFill>
                  <a:gsLst>
                    <a:gs pos="19048">
                      <a:schemeClr val="tx1"/>
                    </a:gs>
                    <a:gs pos="65000">
                      <a:schemeClr val="tx1"/>
                    </a:gs>
                  </a:gsLst>
                  <a:lin ang="5400000" scaled="0"/>
                </a:gradFill>
                <a:cs typeface="Segoe UI" pitchFamily="34" charset="0"/>
              </a:rPr>
              <a:t>Fewer VMs would result in a reduction in storage consumption.</a:t>
            </a:r>
          </a:p>
          <a:p>
            <a:pPr marL="0" lvl="1" defTabSz="462206">
              <a:lnSpc>
                <a:spcPct val="90000"/>
              </a:lnSpc>
              <a:spcBef>
                <a:spcPts val="300"/>
              </a:spcBef>
              <a:spcAft>
                <a:spcPts val="600"/>
              </a:spcAft>
              <a:buClr>
                <a:srgbClr val="EFEFEF"/>
              </a:buClr>
            </a:pPr>
            <a:r>
              <a:rPr lang="en-US" sz="1765" dirty="0">
                <a:gradFill>
                  <a:gsLst>
                    <a:gs pos="19048">
                      <a:schemeClr val="tx1"/>
                    </a:gs>
                    <a:gs pos="65000">
                      <a:schemeClr val="tx1"/>
                    </a:gs>
                  </a:gsLst>
                  <a:lin ang="5400000" scaled="0"/>
                </a:gradFill>
                <a:cs typeface="Segoe UI" pitchFamily="34" charset="0"/>
              </a:rPr>
              <a:t>Each VM would support multiple isolated apps, increasing overall density.</a:t>
            </a:r>
          </a:p>
          <a:p>
            <a:pPr marL="0" lvl="1" defTabSz="462206">
              <a:lnSpc>
                <a:spcPct val="90000"/>
              </a:lnSpc>
              <a:spcBef>
                <a:spcPts val="300"/>
              </a:spcBef>
              <a:spcAft>
                <a:spcPts val="600"/>
              </a:spcAft>
              <a:buClr>
                <a:srgbClr val="EFEFEF"/>
              </a:buClr>
            </a:pPr>
            <a:r>
              <a:rPr lang="en-US" sz="1765" b="1" dirty="0">
                <a:gradFill>
                  <a:gsLst>
                    <a:gs pos="7619">
                      <a:srgbClr val="00188F"/>
                    </a:gs>
                    <a:gs pos="35000">
                      <a:srgbClr val="00188F"/>
                    </a:gs>
                  </a:gsLst>
                  <a:lin ang="5400000" scaled="0"/>
                </a:gradFill>
                <a:cs typeface="Segoe UI" pitchFamily="34" charset="0"/>
              </a:rPr>
              <a:t>Flexible: </a:t>
            </a:r>
            <a:r>
              <a:rPr lang="en-US" sz="1765" dirty="0">
                <a:gradFill>
                  <a:gsLst>
                    <a:gs pos="19048">
                      <a:schemeClr val="tx1"/>
                    </a:gs>
                    <a:gs pos="65000">
                      <a:schemeClr val="tx1"/>
                    </a:gs>
                  </a:gsLst>
                  <a:lin ang="5400000" scaled="0"/>
                </a:gradFill>
                <a:cs typeface="Segoe UI" pitchFamily="34" charset="0"/>
              </a:rPr>
              <a:t>Running containers inside VMs enables features such as live migration for optimal resource utilization and host maintenance.</a:t>
            </a:r>
          </a:p>
        </p:txBody>
      </p:sp>
      <p:sp>
        <p:nvSpPr>
          <p:cNvPr id="14" name="Pentagon 13"/>
          <p:cNvSpPr/>
          <p:nvPr/>
        </p:nvSpPr>
        <p:spPr bwMode="auto">
          <a:xfrm>
            <a:off x="865" y="1994302"/>
            <a:ext cx="6188722" cy="677360"/>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6"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2745" i="1" dirty="0">
                <a:ln w="3175">
                  <a:noFill/>
                </a:ln>
                <a:solidFill>
                  <a:srgbClr val="0072C6"/>
                </a:solidFill>
                <a:latin typeface="+mj-lt"/>
                <a:cs typeface="Segoe UI" pitchFamily="34" charset="0"/>
              </a:rPr>
              <a:t>Spotlight capabilities</a:t>
            </a:r>
          </a:p>
        </p:txBody>
      </p:sp>
      <p:sp>
        <p:nvSpPr>
          <p:cNvPr id="15" name="Rectangle 14"/>
          <p:cNvSpPr/>
          <p:nvPr/>
        </p:nvSpPr>
        <p:spPr bwMode="auto">
          <a:xfrm>
            <a:off x="440363" y="1994303"/>
            <a:ext cx="671551" cy="669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72512" y="2130550"/>
            <a:ext cx="407255" cy="397241"/>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7867" tIns="43934" rIns="87867" bIns="43934" numCol="1" anchor="t" anchorCtr="0" compatLnSpc="1">
            <a:prstTxWarp prst="textNoShape">
              <a:avLst/>
            </a:prstTxWarp>
          </a:bodyPr>
          <a:lstStyle/>
          <a:p>
            <a:pPr defTabSz="896181"/>
            <a:endParaRPr lang="en-US" sz="1729">
              <a:solidFill>
                <a:srgbClr val="505050"/>
              </a:solidFill>
            </a:endParaRPr>
          </a:p>
        </p:txBody>
      </p:sp>
      <p:sp>
        <p:nvSpPr>
          <p:cNvPr id="16" name="TextBox 15"/>
          <p:cNvSpPr txBox="1"/>
          <p:nvPr/>
        </p:nvSpPr>
        <p:spPr>
          <a:xfrm>
            <a:off x="9484771" y="1317158"/>
            <a:ext cx="1825561" cy="534041"/>
          </a:xfrm>
          <a:prstGeom prst="rect">
            <a:avLst/>
          </a:prstGeom>
          <a:noFill/>
        </p:spPr>
        <p:txBody>
          <a:bodyPr wrap="none" lIns="179259" tIns="143407" rIns="179259" bIns="143407" rtlCol="0">
            <a:spAutoFit/>
          </a:bodyPr>
          <a:lstStyle/>
          <a:p>
            <a:pPr algn="r">
              <a:lnSpc>
                <a:spcPct val="90000"/>
              </a:lnSpc>
              <a:spcAft>
                <a:spcPts val="588"/>
              </a:spcAft>
            </a:pPr>
            <a:r>
              <a:rPr lang="en-US" sz="1765" dirty="0">
                <a:gradFill>
                  <a:gsLst>
                    <a:gs pos="2917">
                      <a:schemeClr val="tx1"/>
                    </a:gs>
                    <a:gs pos="30000">
                      <a:schemeClr val="tx1"/>
                    </a:gs>
                  </a:gsLst>
                  <a:lin ang="5400000" scaled="0"/>
                </a:gradFill>
              </a:rPr>
              <a:t>Virtual Machine</a:t>
            </a:r>
          </a:p>
        </p:txBody>
      </p:sp>
      <p:sp>
        <p:nvSpPr>
          <p:cNvPr id="25" name="Rectangle 24"/>
          <p:cNvSpPr/>
          <p:nvPr/>
        </p:nvSpPr>
        <p:spPr bwMode="auto">
          <a:xfrm>
            <a:off x="6821877" y="3750571"/>
            <a:ext cx="2284113" cy="53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27" name="Rectangle 26"/>
          <p:cNvSpPr/>
          <p:nvPr/>
        </p:nvSpPr>
        <p:spPr bwMode="auto">
          <a:xfrm>
            <a:off x="9213255" y="2720322"/>
            <a:ext cx="2297960" cy="1631560"/>
          </a:xfrm>
          <a:prstGeom prst="rect">
            <a:avLst/>
          </a:prstGeom>
          <a:noFill/>
          <a:ln w="666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284526" y="2796616"/>
            <a:ext cx="1038493" cy="8888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ea typeface="Segoe UI" pitchFamily="34" charset="0"/>
                <a:cs typeface="Segoe UI" pitchFamily="34" charset="0"/>
              </a:rPr>
              <a:t>App A</a:t>
            </a:r>
            <a:br>
              <a:rPr lang="en-US" sz="1371"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30" name="Rectangle 29"/>
          <p:cNvSpPr/>
          <p:nvPr/>
        </p:nvSpPr>
        <p:spPr bwMode="auto">
          <a:xfrm>
            <a:off x="10379622" y="2796618"/>
            <a:ext cx="1038493" cy="879645"/>
          </a:xfrm>
          <a:prstGeom prst="rect">
            <a:avLst/>
          </a:prstGeom>
          <a:solidFill>
            <a:srgbClr val="002060"/>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chemeClr val="bg1"/>
                </a:solidFill>
                <a:ea typeface="Segoe UI" pitchFamily="34" charset="0"/>
                <a:cs typeface="Segoe UI" pitchFamily="34" charset="0"/>
              </a:rPr>
              <a:t>App B</a:t>
            </a:r>
            <a:br>
              <a:rPr lang="en-US" sz="1371" dirty="0">
                <a:solidFill>
                  <a:schemeClr val="bg1"/>
                </a:solidFill>
                <a:ea typeface="Segoe UI" pitchFamily="34" charset="0"/>
                <a:cs typeface="Segoe UI" pitchFamily="34" charset="0"/>
              </a:rPr>
            </a:br>
            <a:r>
              <a:rPr lang="en-US" sz="1175" dirty="0">
                <a:solidFill>
                  <a:schemeClr val="bg1"/>
                </a:solidFill>
                <a:ea typeface="Segoe UI" pitchFamily="34" charset="0"/>
                <a:cs typeface="Segoe UI" pitchFamily="34" charset="0"/>
              </a:rPr>
              <a:t>Bins/Libraries</a:t>
            </a:r>
          </a:p>
        </p:txBody>
      </p:sp>
      <p:sp>
        <p:nvSpPr>
          <p:cNvPr id="33" name="Rectangle 32"/>
          <p:cNvSpPr/>
          <p:nvPr/>
        </p:nvSpPr>
        <p:spPr bwMode="auto">
          <a:xfrm>
            <a:off x="9279892" y="3750571"/>
            <a:ext cx="2138223" cy="5378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Guest OS</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w/ Container Support</a:t>
            </a:r>
          </a:p>
        </p:txBody>
      </p:sp>
      <p:sp>
        <p:nvSpPr>
          <p:cNvPr id="36" name="Rectangle 35"/>
          <p:cNvSpPr/>
          <p:nvPr/>
        </p:nvSpPr>
        <p:spPr bwMode="auto">
          <a:xfrm>
            <a:off x="10397476" y="2791764"/>
            <a:ext cx="1020638" cy="884499"/>
          </a:xfrm>
          <a:prstGeom prst="rect">
            <a:avLst/>
          </a:prstGeom>
          <a:solidFill>
            <a:schemeClr val="bg1">
              <a:alpha val="28000"/>
            </a:schemeClr>
          </a:solidFill>
          <a:ln w="381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1"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313772" y="1916613"/>
            <a:ext cx="1162431" cy="506662"/>
          </a:xfrm>
          <a:prstGeom prst="rect">
            <a:avLst/>
          </a:prstGeom>
          <a:noFill/>
        </p:spPr>
        <p:txBody>
          <a:bodyPr wrap="none" lIns="179259" tIns="143407" rIns="179259" bIns="143407" rtlCol="0">
            <a:spAutoFit/>
          </a:bodyPr>
          <a:lstStyle/>
          <a:p>
            <a:pPr algn="ctr">
              <a:lnSpc>
                <a:spcPct val="90000"/>
              </a:lnSpc>
              <a:spcAft>
                <a:spcPts val="588"/>
              </a:spcAft>
            </a:pPr>
            <a:r>
              <a:rPr lang="en-US" sz="1567" dirty="0">
                <a:gradFill>
                  <a:gsLst>
                    <a:gs pos="2917">
                      <a:schemeClr val="tx1"/>
                    </a:gs>
                    <a:gs pos="30000">
                      <a:schemeClr val="tx1"/>
                    </a:gs>
                  </a:gsLst>
                  <a:lin ang="5400000" scaled="0"/>
                </a:gradFill>
              </a:rPr>
              <a:t>Container</a:t>
            </a:r>
          </a:p>
        </p:txBody>
      </p:sp>
      <p:sp>
        <p:nvSpPr>
          <p:cNvPr id="26" name="Rectangle 25"/>
          <p:cNvSpPr/>
          <p:nvPr/>
        </p:nvSpPr>
        <p:spPr bwMode="auto">
          <a:xfrm>
            <a:off x="6821877" y="2720323"/>
            <a:ext cx="2284113" cy="95593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 A</a:t>
            </a:r>
            <a:br>
              <a:rPr lang="en-US" sz="2353" dirty="0">
                <a:gradFill>
                  <a:gsLst>
                    <a:gs pos="0">
                      <a:srgbClr val="FFFFFF"/>
                    </a:gs>
                    <a:gs pos="100000">
                      <a:srgbClr val="FFFFFF"/>
                    </a:gs>
                  </a:gsLst>
                  <a:lin ang="5400000" scaled="0"/>
                </a:gradFill>
                <a:ea typeface="Segoe UI" pitchFamily="34" charset="0"/>
                <a:cs typeface="Segoe UI" pitchFamily="34" charset="0"/>
              </a:rPr>
            </a:br>
            <a:r>
              <a:rPr lang="en-US" sz="1961" dirty="0">
                <a:gradFill>
                  <a:gsLst>
                    <a:gs pos="0">
                      <a:srgbClr val="FFFFFF"/>
                    </a:gs>
                    <a:gs pos="100000">
                      <a:srgbClr val="FFFFFF"/>
                    </a:gs>
                  </a:gsLst>
                  <a:lin ang="5400000" scaled="0"/>
                </a:gradFill>
                <a:ea typeface="Segoe UI" pitchFamily="34" charset="0"/>
                <a:cs typeface="Segoe UI" pitchFamily="34" charset="0"/>
              </a:rPr>
              <a:t>Bins/Libraries</a:t>
            </a:r>
          </a:p>
        </p:txBody>
      </p:sp>
      <p:cxnSp>
        <p:nvCxnSpPr>
          <p:cNvPr id="28" name="Straight Connector 27"/>
          <p:cNvCxnSpPr/>
          <p:nvPr/>
        </p:nvCxnSpPr>
        <p:spPr>
          <a:xfrm>
            <a:off x="10346687" y="1774990"/>
            <a:ext cx="0" cy="916316"/>
          </a:xfrm>
          <a:prstGeom prst="line">
            <a:avLst/>
          </a:prstGeom>
          <a:ln w="793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908302" y="2331856"/>
            <a:ext cx="0" cy="458158"/>
          </a:xfrm>
          <a:prstGeom prst="line">
            <a:avLst/>
          </a:prstGeom>
          <a:ln w="539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12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5119" y="335499"/>
            <a:ext cx="8481773" cy="552587"/>
          </a:xfrm>
        </p:spPr>
        <p:txBody>
          <a:bodyPr>
            <a:noAutofit/>
          </a:bodyPr>
          <a:lstStyle/>
          <a:p>
            <a:r>
              <a:rPr lang="en-US" sz="4800" dirty="0"/>
              <a:t>Azure Batch</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380" y="1184564"/>
            <a:ext cx="4761905" cy="4447619"/>
          </a:xfrm>
          <a:prstGeom prst="rect">
            <a:avLst/>
          </a:prstGeom>
        </p:spPr>
      </p:pic>
      <p:sp>
        <p:nvSpPr>
          <p:cNvPr id="5" name="TextBox 4"/>
          <p:cNvSpPr txBox="1"/>
          <p:nvPr/>
        </p:nvSpPr>
        <p:spPr>
          <a:xfrm>
            <a:off x="180126" y="888086"/>
            <a:ext cx="6603873" cy="2585323"/>
          </a:xfrm>
          <a:prstGeom prst="rect">
            <a:avLst/>
          </a:prstGeom>
          <a:noFill/>
        </p:spPr>
        <p:txBody>
          <a:bodyPr wrap="square" rtlCol="0">
            <a:spAutoFit/>
          </a:bodyPr>
          <a:lstStyle/>
          <a:p>
            <a:r>
              <a:rPr lang="en-US" dirty="0"/>
              <a:t>Workloads that are commonly processed using this technique are:</a:t>
            </a:r>
          </a:p>
          <a:p>
            <a:r>
              <a:rPr lang="en-US" dirty="0"/>
              <a:t>•Financial risk modeling</a:t>
            </a:r>
          </a:p>
          <a:p>
            <a:r>
              <a:rPr lang="en-US" dirty="0"/>
              <a:t>•Climate and hydrology data analysis</a:t>
            </a:r>
          </a:p>
          <a:p>
            <a:r>
              <a:rPr lang="en-US" dirty="0"/>
              <a:t>•Image rendering, analysis, and processing</a:t>
            </a:r>
          </a:p>
          <a:p>
            <a:r>
              <a:rPr lang="en-US" dirty="0"/>
              <a:t>•Media encoding and transcoding</a:t>
            </a:r>
          </a:p>
          <a:p>
            <a:r>
              <a:rPr lang="en-US" dirty="0"/>
              <a:t>•Genetic sequence analysis</a:t>
            </a:r>
          </a:p>
          <a:p>
            <a:r>
              <a:rPr lang="en-US" dirty="0"/>
              <a:t>•Engineering stress analysis</a:t>
            </a:r>
          </a:p>
          <a:p>
            <a:r>
              <a:rPr lang="en-US" dirty="0"/>
              <a:t>•Software testing</a:t>
            </a:r>
          </a:p>
          <a:p>
            <a:endParaRPr lang="ru-RU" dirty="0"/>
          </a:p>
        </p:txBody>
      </p:sp>
      <p:sp>
        <p:nvSpPr>
          <p:cNvPr id="6" name="TextBox 5"/>
          <p:cNvSpPr txBox="1"/>
          <p:nvPr/>
        </p:nvSpPr>
        <p:spPr>
          <a:xfrm>
            <a:off x="237744" y="3769886"/>
            <a:ext cx="6967728" cy="2585323"/>
          </a:xfrm>
          <a:prstGeom prst="rect">
            <a:avLst/>
          </a:prstGeom>
          <a:noFill/>
        </p:spPr>
        <p:txBody>
          <a:bodyPr wrap="square" rtlCol="0">
            <a:spAutoFit/>
          </a:bodyPr>
          <a:lstStyle/>
          <a:p>
            <a:r>
              <a:rPr lang="en-US" dirty="0"/>
              <a:t>Batch account URL:</a:t>
            </a:r>
          </a:p>
          <a:p>
            <a:r>
              <a:rPr lang="en-US" dirty="0"/>
              <a:t> https://&lt;account_name&gt;.&lt;region&gt;.batch.azure.com</a:t>
            </a:r>
          </a:p>
          <a:p>
            <a:r>
              <a:rPr lang="en-US" dirty="0"/>
              <a:t>Application package is .zip which is placed in storage :</a:t>
            </a:r>
          </a:p>
          <a:p>
            <a:pPr marL="285750" indent="-285750">
              <a:buFont typeface="Arial" panose="020B0604020202020204" pitchFamily="34" charset="0"/>
              <a:buChar char="•"/>
            </a:pPr>
            <a:r>
              <a:rPr lang="en-US" b="1" dirty="0"/>
              <a:t>Pool application </a:t>
            </a:r>
            <a:r>
              <a:rPr lang="en-US" dirty="0"/>
              <a:t>packages are deployed to every node in the pool. Applications are deployed when a node joins a pool, and when it is rebooted or reimaged.</a:t>
            </a:r>
          </a:p>
          <a:p>
            <a:pPr marL="285750" indent="-285750">
              <a:buFont typeface="Arial" panose="020B0604020202020204" pitchFamily="34" charset="0"/>
              <a:buChar char="•"/>
            </a:pPr>
            <a:r>
              <a:rPr lang="en-US" dirty="0"/>
              <a:t> </a:t>
            </a:r>
            <a:r>
              <a:rPr lang="en-US" b="1" dirty="0"/>
              <a:t>Task application </a:t>
            </a:r>
            <a:r>
              <a:rPr lang="en-US" dirty="0"/>
              <a:t>packages are deployed only to a compute node scheduled to run a task, just before running the task's command line</a:t>
            </a:r>
          </a:p>
          <a:p>
            <a:endParaRPr lang="ru-RU" dirty="0"/>
          </a:p>
        </p:txBody>
      </p:sp>
    </p:spTree>
    <p:extLst>
      <p:ext uri="{BB962C8B-B14F-4D97-AF65-F5344CB8AC3E}">
        <p14:creationId xmlns:p14="http://schemas.microsoft.com/office/powerpoint/2010/main" val="3600638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5119" y="335499"/>
            <a:ext cx="8481773" cy="552587"/>
          </a:xfrm>
        </p:spPr>
        <p:txBody>
          <a:bodyPr>
            <a:noAutofit/>
          </a:bodyPr>
          <a:lstStyle/>
          <a:p>
            <a:r>
              <a:rPr lang="en-US" sz="4800" dirty="0"/>
              <a:t>Azure Batch: how it works</a:t>
            </a:r>
            <a:endParaRPr lang="ru-RU" sz="4800" dirty="0"/>
          </a:p>
        </p:txBody>
      </p:sp>
      <p:sp>
        <p:nvSpPr>
          <p:cNvPr id="5" name="TextBox 4"/>
          <p:cNvSpPr txBox="1"/>
          <p:nvPr/>
        </p:nvSpPr>
        <p:spPr>
          <a:xfrm>
            <a:off x="544606" y="832993"/>
            <a:ext cx="10885394" cy="6186309"/>
          </a:xfrm>
          <a:prstGeom prst="rect">
            <a:avLst/>
          </a:prstGeom>
          <a:noFill/>
        </p:spPr>
        <p:txBody>
          <a:bodyPr wrap="square" rtlCol="0">
            <a:spAutoFit/>
          </a:bodyPr>
          <a:lstStyle/>
          <a:p>
            <a:pPr marL="342900" indent="-342900">
              <a:buFont typeface="+mj-lt"/>
              <a:buAutoNum type="arabicPeriod"/>
            </a:pPr>
            <a:r>
              <a:rPr lang="en-US" dirty="0"/>
              <a:t>Upload the input files and the application that will process those files to your Azure Storage account. </a:t>
            </a:r>
          </a:p>
          <a:p>
            <a:pPr marL="342900" indent="-342900">
              <a:buFont typeface="+mj-lt"/>
              <a:buAutoNum type="arabicPeriod"/>
            </a:pPr>
            <a:r>
              <a:rPr lang="en-US" dirty="0"/>
              <a:t>Create a </a:t>
            </a:r>
            <a:r>
              <a:rPr lang="en-US" b="1" i="1" dirty="0"/>
              <a:t>Batch pool </a:t>
            </a:r>
            <a:r>
              <a:rPr lang="en-US" dirty="0"/>
              <a:t>of compute nodes in your Batch account ( nodes are the VMs that will execute your tasks):</a:t>
            </a:r>
          </a:p>
          <a:p>
            <a:pPr marL="800100" lvl="1" indent="-342900">
              <a:buFont typeface="+mj-lt"/>
              <a:buAutoNum type="alphaLcParenR"/>
            </a:pPr>
            <a:r>
              <a:rPr lang="en-US" dirty="0"/>
              <a:t>You specify properties such as the node size, OS and the location in Azure Storage of the application to install when the nodes join the pool (the application that you uploaded in step #1).</a:t>
            </a:r>
          </a:p>
          <a:p>
            <a:pPr marL="800100" lvl="1" indent="-342900">
              <a:buFont typeface="+mj-lt"/>
              <a:buAutoNum type="alphaLcParenR"/>
            </a:pPr>
            <a:r>
              <a:rPr lang="en-US" dirty="0"/>
              <a:t>Configure the pool to automatically scale</a:t>
            </a:r>
          </a:p>
          <a:p>
            <a:pPr marL="342900" indent="-342900">
              <a:buFont typeface="+mj-lt"/>
              <a:buAutoNum type="arabicPeriod"/>
            </a:pPr>
            <a:endParaRPr lang="en-US" dirty="0"/>
          </a:p>
          <a:p>
            <a:pPr marL="342900" indent="-342900">
              <a:buFont typeface="+mj-lt"/>
              <a:buAutoNum type="arabicPeriod"/>
            </a:pPr>
            <a:r>
              <a:rPr lang="en-US" dirty="0"/>
              <a:t>Create a </a:t>
            </a:r>
            <a:r>
              <a:rPr lang="en-US" b="1" i="1" dirty="0"/>
              <a:t>Batch job </a:t>
            </a:r>
            <a:r>
              <a:rPr lang="en-US" dirty="0"/>
              <a:t>to run the workload on the pool of compute nodes - when you create a job, you associate it with a </a:t>
            </a:r>
            <a:r>
              <a:rPr lang="en-US" b="1" i="1" dirty="0"/>
              <a:t>Batch pool</a:t>
            </a:r>
            <a:r>
              <a:rPr lang="en-US" dirty="0"/>
              <a:t>.</a:t>
            </a:r>
          </a:p>
          <a:p>
            <a:pPr marL="342900" indent="-342900">
              <a:buFont typeface="+mj-lt"/>
              <a:buAutoNum type="arabicPeriod"/>
            </a:pPr>
            <a:endParaRPr lang="en-US" dirty="0"/>
          </a:p>
          <a:p>
            <a:pPr marL="342900" indent="-342900">
              <a:buFont typeface="+mj-lt"/>
              <a:buAutoNum type="arabicPeriod"/>
            </a:pPr>
            <a:r>
              <a:rPr lang="en-US" dirty="0"/>
              <a:t>Add tasks to the job</a:t>
            </a:r>
          </a:p>
          <a:p>
            <a:pPr marL="800100" lvl="1" indent="-342900">
              <a:buFont typeface="+mj-lt"/>
              <a:buAutoNum type="alphaLcParenR"/>
            </a:pPr>
            <a:r>
              <a:rPr lang="en-US" dirty="0"/>
              <a:t>Batch service automatically schedules the tasks for execution on the compute nodes in the pool</a:t>
            </a:r>
          </a:p>
          <a:p>
            <a:pPr marL="800100" lvl="1" indent="-342900">
              <a:buFont typeface="+mj-lt"/>
              <a:buAutoNum type="alphaLcParenR"/>
            </a:pPr>
            <a:r>
              <a:rPr lang="en-US" dirty="0"/>
              <a:t>Each task uses the application that you uploaded to process the input files.</a:t>
            </a:r>
          </a:p>
          <a:p>
            <a:pPr marL="800100" lvl="1" indent="-342900">
              <a:buFont typeface="+mj-lt"/>
              <a:buAutoNum type="alphaLcParenR"/>
            </a:pPr>
            <a:r>
              <a:rPr lang="en-US" dirty="0"/>
              <a:t>Before a task executes, it can download the data (the input files) that it is to process to the compute node it is assigned to. </a:t>
            </a:r>
          </a:p>
          <a:p>
            <a:pPr marL="800100" lvl="1" indent="-342900">
              <a:buFont typeface="+mj-lt"/>
              <a:buAutoNum type="alphaLcParenR"/>
            </a:pPr>
            <a:r>
              <a:rPr lang="en-US" dirty="0"/>
              <a:t>If the application has not already been installed on the node (see step #2), it can be downloaded here instead. </a:t>
            </a:r>
          </a:p>
          <a:p>
            <a:pPr marL="342900" indent="-342900">
              <a:buFont typeface="+mj-lt"/>
              <a:buAutoNum type="arabicPeriod"/>
            </a:pPr>
            <a:r>
              <a:rPr lang="en-US" dirty="0"/>
              <a:t> As the tasks run, you can query Batch to monitor the progress of the job over HTTPS. You might be monitoring thousands of tasks running on thousands of compute nodes -  query the Batch service efficiently.</a:t>
            </a:r>
          </a:p>
          <a:p>
            <a:pPr marL="342900" indent="-342900">
              <a:buFont typeface="+mj-lt"/>
              <a:buAutoNum type="arabicPeriod"/>
            </a:pPr>
            <a:endParaRPr lang="en-US" dirty="0"/>
          </a:p>
          <a:p>
            <a:r>
              <a:rPr lang="en-US" dirty="0"/>
              <a:t>6. As the tasks complete, they can upload their result data to Azure Storage. You can also retrieve files directly from compute nodes</a:t>
            </a:r>
          </a:p>
          <a:p>
            <a:pPr marL="800100" lvl="1" indent="-342900">
              <a:buFont typeface="+mj-lt"/>
              <a:buAutoNum type="alphaLcParenR"/>
            </a:pPr>
            <a:endParaRPr lang="en-US" dirty="0"/>
          </a:p>
        </p:txBody>
      </p:sp>
    </p:spTree>
    <p:extLst>
      <p:ext uri="{BB962C8B-B14F-4D97-AF65-F5344CB8AC3E}">
        <p14:creationId xmlns:p14="http://schemas.microsoft.com/office/powerpoint/2010/main" val="2977990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5119" y="335499"/>
            <a:ext cx="8481773" cy="552587"/>
          </a:xfrm>
        </p:spPr>
        <p:txBody>
          <a:bodyPr>
            <a:noAutofit/>
          </a:bodyPr>
          <a:lstStyle/>
          <a:p>
            <a:r>
              <a:rPr lang="en-US" sz="4800" dirty="0"/>
              <a:t>Azure Batch: how it works</a:t>
            </a:r>
            <a:endParaRPr lang="ru-RU" sz="4800" dirty="0"/>
          </a:p>
        </p:txBody>
      </p:sp>
      <p:sp>
        <p:nvSpPr>
          <p:cNvPr id="5" name="TextBox 4"/>
          <p:cNvSpPr txBox="1"/>
          <p:nvPr/>
        </p:nvSpPr>
        <p:spPr>
          <a:xfrm>
            <a:off x="544606" y="832993"/>
            <a:ext cx="10885394" cy="5632311"/>
          </a:xfrm>
          <a:prstGeom prst="rect">
            <a:avLst/>
          </a:prstGeom>
          <a:noFill/>
        </p:spPr>
        <p:txBody>
          <a:bodyPr wrap="square" rtlCol="0">
            <a:spAutoFit/>
          </a:bodyPr>
          <a:lstStyle/>
          <a:p>
            <a:r>
              <a:rPr lang="en-US" sz="2400" dirty="0"/>
              <a:t>5. As the tasks run, you can query Batch to monitor the progress of the job and its tasks:</a:t>
            </a:r>
          </a:p>
          <a:p>
            <a:r>
              <a:rPr lang="en-US" sz="2400" dirty="0"/>
              <a:t>	a) Your client application or service communicates with the Batch service over HTTPS</a:t>
            </a:r>
          </a:p>
          <a:p>
            <a:r>
              <a:rPr lang="en-US" sz="2400" dirty="0"/>
              <a:t>	b) You might be monitoring thousands of tasks running on thousands of compute nodes -  query the Batch service efficiently.</a:t>
            </a:r>
          </a:p>
          <a:p>
            <a:pPr marL="342900" indent="-342900">
              <a:buFont typeface="+mj-lt"/>
              <a:buAutoNum type="arabicPeriod"/>
            </a:pPr>
            <a:endParaRPr lang="en-US" sz="2400" dirty="0"/>
          </a:p>
          <a:p>
            <a:r>
              <a:rPr lang="en-US" sz="2400" dirty="0"/>
              <a:t>6. As the tasks complete, they can upload their result data to Azure Storage. You can also retrieve files directly from compute nodes</a:t>
            </a:r>
          </a:p>
          <a:p>
            <a:pPr marL="342900" indent="-342900">
              <a:buFont typeface="+mj-lt"/>
              <a:buAutoNum type="arabicPeriod"/>
            </a:pPr>
            <a:endParaRPr lang="en-US" sz="2400" dirty="0"/>
          </a:p>
          <a:p>
            <a:r>
              <a:rPr lang="en-US" sz="2400" dirty="0"/>
              <a:t>7.When your monitoring detects that the tasks in your job have completed, your client application or service can download the output data for further processing or evaluation.</a:t>
            </a:r>
          </a:p>
          <a:p>
            <a:pPr marL="342900" indent="-342900">
              <a:buFont typeface="+mj-lt"/>
              <a:buAutoNum type="arabicPeriod"/>
            </a:pPr>
            <a:endParaRPr lang="en-US" sz="2400" dirty="0"/>
          </a:p>
          <a:p>
            <a:pPr marL="342900" indent="-342900">
              <a:buFont typeface="+mj-lt"/>
              <a:buAutoNum type="arabicPeriod"/>
            </a:pPr>
            <a:endParaRPr lang="ru-RU" sz="2400" dirty="0"/>
          </a:p>
        </p:txBody>
      </p:sp>
    </p:spTree>
    <p:extLst>
      <p:ext uri="{BB962C8B-B14F-4D97-AF65-F5344CB8AC3E}">
        <p14:creationId xmlns:p14="http://schemas.microsoft.com/office/powerpoint/2010/main" val="3763846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646153" cy="4032572"/>
          </a:xfrm>
        </p:spPr>
        <p:txBody>
          <a:bodyPr>
            <a:noAutofit/>
          </a:bodyPr>
          <a:lstStyle/>
          <a:p>
            <a:pPr marL="285750" lvl="0" indent="-285750" algn="l">
              <a:lnSpc>
                <a:spcPct val="120000"/>
              </a:lnSpc>
              <a:buFont typeface="Arial" panose="020B0604020202020204" pitchFamily="34" charset="0"/>
              <a:buChar char="•"/>
            </a:pPr>
            <a:r>
              <a:rPr lang="en-US" dirty="0"/>
              <a:t>all VMs configured the same, VM scale sets are designed to support true </a:t>
            </a:r>
            <a:r>
              <a:rPr lang="en-US" dirty="0" err="1"/>
              <a:t>autoscale</a:t>
            </a:r>
            <a:r>
              <a:rPr lang="en-US" dirty="0"/>
              <a:t> – no pre-provisioning of VMs is required </a:t>
            </a:r>
          </a:p>
          <a:p>
            <a:pPr marL="285750" lvl="0" indent="-285750" algn="l">
              <a:lnSpc>
                <a:spcPct val="120000"/>
              </a:lnSpc>
              <a:buFont typeface="Arial" panose="020B0604020202020204" pitchFamily="34" charset="0"/>
              <a:buChar char="•"/>
            </a:pPr>
            <a:r>
              <a:rPr lang="en-US" dirty="0"/>
              <a:t>To increase or decrease the number of virtual machines in a VM scale set, simply change the </a:t>
            </a:r>
            <a:r>
              <a:rPr lang="en-US" i="1" dirty="0"/>
              <a:t>capacity</a:t>
            </a:r>
            <a:r>
              <a:rPr lang="en-US" dirty="0"/>
              <a:t> property and redeploy the template</a:t>
            </a:r>
          </a:p>
          <a:p>
            <a:pPr lvl="0" algn="l">
              <a:lnSpc>
                <a:spcPct val="120000"/>
              </a:lnSpc>
            </a:pPr>
            <a:r>
              <a:rPr lang="en-US" dirty="0"/>
              <a:t>Typical VM scale set scenarios (like Azure Batch, Service Fabric, Azure Container Service use them ) :</a:t>
            </a:r>
          </a:p>
          <a:p>
            <a:pPr lvl="0" algn="l">
              <a:lnSpc>
                <a:spcPct val="120000"/>
              </a:lnSpc>
            </a:pPr>
            <a:endParaRPr lang="en-US" dirty="0"/>
          </a:p>
          <a:p>
            <a:pPr lvl="0" algn="l">
              <a:lnSpc>
                <a:spcPct val="120000"/>
              </a:lnSpc>
            </a:pPr>
            <a:r>
              <a:rPr lang="en-US" dirty="0"/>
              <a:t>RDP / SSH to VM scale set instances - A VM scale set is created inside a VNET and individual VMs in the scale set are not allocated public IP addresses. </a:t>
            </a:r>
          </a:p>
          <a:p>
            <a:pPr lvl="0" algn="l">
              <a:lnSpc>
                <a:spcPct val="120000"/>
              </a:lnSpc>
            </a:pPr>
            <a:endParaRPr lang="ru-RU" dirty="0"/>
          </a:p>
        </p:txBody>
      </p:sp>
      <p:sp>
        <p:nvSpPr>
          <p:cNvPr id="4" name="Title 3"/>
          <p:cNvSpPr>
            <a:spLocks noGrp="1"/>
          </p:cNvSpPr>
          <p:nvPr>
            <p:ph type="ctrTitle"/>
          </p:nvPr>
        </p:nvSpPr>
        <p:spPr>
          <a:xfrm>
            <a:off x="292256" y="499959"/>
            <a:ext cx="8481773" cy="552587"/>
          </a:xfrm>
        </p:spPr>
        <p:txBody>
          <a:bodyPr>
            <a:noAutofit/>
          </a:bodyPr>
          <a:lstStyle/>
          <a:p>
            <a:r>
              <a:rPr lang="en-US" sz="4800" dirty="0"/>
              <a:t>VM Scale Sets</a:t>
            </a:r>
            <a:endParaRPr lang="ru-RU" sz="4800" dirty="0"/>
          </a:p>
        </p:txBody>
      </p:sp>
    </p:spTree>
    <p:extLst>
      <p:ext uri="{BB962C8B-B14F-4D97-AF65-F5344CB8AC3E}">
        <p14:creationId xmlns:p14="http://schemas.microsoft.com/office/powerpoint/2010/main" val="907082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646153" cy="4032572"/>
          </a:xfrm>
        </p:spPr>
        <p:txBody>
          <a:bodyPr>
            <a:noAutofit/>
          </a:bodyPr>
          <a:lstStyle/>
          <a:p>
            <a:pPr lvl="0" algn="l">
              <a:lnSpc>
                <a:spcPct val="120000"/>
              </a:lnSpc>
            </a:pPr>
            <a:r>
              <a:rPr lang="en-US" sz="2000" b="1" dirty="0"/>
              <a:t>RDP / SSH to VM scale set instances </a:t>
            </a:r>
            <a:r>
              <a:rPr lang="en-US" sz="2000" dirty="0"/>
              <a:t>- A VM scale set is created inside a VNET and individual VMs in the scale set are not allocated public IP addresses </a:t>
            </a:r>
          </a:p>
          <a:p>
            <a:pPr lvl="0" algn="l">
              <a:lnSpc>
                <a:spcPct val="120000"/>
              </a:lnSpc>
            </a:pPr>
            <a:r>
              <a:rPr lang="en-US" sz="2000" b="1" dirty="0"/>
              <a:t>Connect to VMs using NAT rules </a:t>
            </a:r>
            <a:r>
              <a:rPr lang="en-US" sz="2000" dirty="0"/>
              <a:t>- You can create a public IP address, assign it to a load balancer, and define inbound NAT rules which map a port on the IP address to a port on a VM in the VM scale set. For example:</a:t>
            </a:r>
          </a:p>
          <a:p>
            <a:pPr lvl="0" algn="l">
              <a:lnSpc>
                <a:spcPct val="120000"/>
              </a:lnSpc>
            </a:pPr>
            <a:r>
              <a:rPr lang="en-US" sz="2000" dirty="0"/>
              <a:t>		Public IP Port 50000 vmss_0 Port 22 </a:t>
            </a:r>
          </a:p>
          <a:p>
            <a:pPr lvl="0" algn="l">
              <a:lnSpc>
                <a:spcPct val="120000"/>
              </a:lnSpc>
            </a:pPr>
            <a:r>
              <a:rPr lang="en-US" sz="2000" dirty="0"/>
              <a:t>		Public IP Port 50001 vmss_1 Port 22 </a:t>
            </a:r>
          </a:p>
          <a:p>
            <a:pPr lvl="0" algn="l">
              <a:lnSpc>
                <a:spcPct val="120000"/>
              </a:lnSpc>
            </a:pPr>
            <a:r>
              <a:rPr lang="en-US" sz="2000" dirty="0"/>
              <a:t>		Public IP Port 50002 vmss_2 Port 22 </a:t>
            </a:r>
          </a:p>
          <a:p>
            <a:pPr lvl="0" algn="l">
              <a:lnSpc>
                <a:spcPct val="120000"/>
              </a:lnSpc>
            </a:pPr>
            <a:r>
              <a:rPr lang="en-US" sz="2000" b="1" dirty="0"/>
              <a:t>Load balancing to VM scale set instances</a:t>
            </a:r>
            <a:r>
              <a:rPr lang="en-US" sz="2000" dirty="0"/>
              <a:t> - If you want to deliver work to a compute cluster of VMs using a "round-robin" approach, you can configure an Azure load balancer with load-balancing rules accordingly.</a:t>
            </a:r>
          </a:p>
          <a:p>
            <a:pPr lvl="0" algn="l">
              <a:lnSpc>
                <a:spcPct val="120000"/>
              </a:lnSpc>
            </a:pPr>
            <a:endParaRPr lang="ru-RU" sz="2000" dirty="0"/>
          </a:p>
        </p:txBody>
      </p:sp>
      <p:sp>
        <p:nvSpPr>
          <p:cNvPr id="4" name="Title 3"/>
          <p:cNvSpPr>
            <a:spLocks noGrp="1"/>
          </p:cNvSpPr>
          <p:nvPr>
            <p:ph type="ctrTitle"/>
          </p:nvPr>
        </p:nvSpPr>
        <p:spPr>
          <a:xfrm>
            <a:off x="228248" y="362799"/>
            <a:ext cx="8481773" cy="552587"/>
          </a:xfrm>
        </p:spPr>
        <p:txBody>
          <a:bodyPr>
            <a:noAutofit/>
          </a:bodyPr>
          <a:lstStyle/>
          <a:p>
            <a:r>
              <a:rPr lang="en-US" sz="4800" dirty="0"/>
              <a:t>Scale Sets scenarios</a:t>
            </a:r>
            <a:endParaRPr lang="ru-RU" sz="4800" dirty="0"/>
          </a:p>
        </p:txBody>
      </p:sp>
    </p:spTree>
    <p:extLst>
      <p:ext uri="{BB962C8B-B14F-4D97-AF65-F5344CB8AC3E}">
        <p14:creationId xmlns:p14="http://schemas.microsoft.com/office/powerpoint/2010/main" val="2789983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376767" cy="1599214"/>
          </a:xfrm>
        </p:spPr>
        <p:txBody>
          <a:bodyPr>
            <a:noAutofit/>
          </a:bodyPr>
          <a:lstStyle/>
          <a:p>
            <a:pPr lvl="0" algn="l">
              <a:lnSpc>
                <a:spcPct val="120000"/>
              </a:lnSpc>
            </a:pPr>
            <a:r>
              <a:rPr lang="en-US" sz="2000" b="1" dirty="0"/>
              <a:t>Connect to VMs using a "</a:t>
            </a:r>
            <a:r>
              <a:rPr lang="en-US" sz="2000" b="1" dirty="0" err="1"/>
              <a:t>jumpbox</a:t>
            </a:r>
            <a:r>
              <a:rPr lang="en-US" sz="2000" b="1" dirty="0"/>
              <a:t>"</a:t>
            </a:r>
            <a:r>
              <a:rPr lang="en-US" sz="2000" dirty="0"/>
              <a:t> - If you create a VM scale set and a standalone VM in the same VNET, the standalone VM and the VM scale set VMs can connect to one another using their internal IP addresses as defined by the VNET/Subnet.</a:t>
            </a:r>
          </a:p>
          <a:p>
            <a:pPr lvl="0" algn="l">
              <a:lnSpc>
                <a:spcPct val="120000"/>
              </a:lnSpc>
            </a:pPr>
            <a:endParaRPr lang="en-US" sz="2000" dirty="0"/>
          </a:p>
          <a:p>
            <a:pPr lvl="0" algn="l">
              <a:lnSpc>
                <a:spcPct val="120000"/>
              </a:lnSpc>
            </a:pPr>
            <a:endParaRPr lang="en-US" sz="2000" dirty="0"/>
          </a:p>
          <a:p>
            <a:pPr lvl="0" algn="l">
              <a:lnSpc>
                <a:spcPct val="120000"/>
              </a:lnSpc>
            </a:pPr>
            <a:endParaRPr lang="ru-RU" sz="2000" dirty="0"/>
          </a:p>
        </p:txBody>
      </p:sp>
      <p:sp>
        <p:nvSpPr>
          <p:cNvPr id="4" name="Title 3"/>
          <p:cNvSpPr>
            <a:spLocks noGrp="1"/>
          </p:cNvSpPr>
          <p:nvPr>
            <p:ph type="ctrTitle"/>
          </p:nvPr>
        </p:nvSpPr>
        <p:spPr>
          <a:xfrm>
            <a:off x="228248" y="362799"/>
            <a:ext cx="8481773" cy="552587"/>
          </a:xfrm>
        </p:spPr>
        <p:txBody>
          <a:bodyPr>
            <a:noAutofit/>
          </a:bodyPr>
          <a:lstStyle/>
          <a:p>
            <a:r>
              <a:rPr lang="en-US" sz="4800" dirty="0"/>
              <a:t>Scale Sets scenarios</a:t>
            </a:r>
            <a:endParaRPr lang="ru-RU" sz="4800" dirty="0"/>
          </a:p>
        </p:txBody>
      </p:sp>
      <p:pic>
        <p:nvPicPr>
          <p:cNvPr id="5" name="Picture 4"/>
          <p:cNvPicPr>
            <a:picLocks noChangeAspect="1"/>
          </p:cNvPicPr>
          <p:nvPr/>
        </p:nvPicPr>
        <p:blipFill>
          <a:blip r:embed="rId2"/>
          <a:stretch>
            <a:fillRect/>
          </a:stretch>
        </p:blipFill>
        <p:spPr>
          <a:xfrm>
            <a:off x="635913" y="2651760"/>
            <a:ext cx="7663366" cy="3172968"/>
          </a:xfrm>
          <a:prstGeom prst="rect">
            <a:avLst/>
          </a:prstGeom>
        </p:spPr>
      </p:pic>
    </p:spTree>
    <p:extLst>
      <p:ext uri="{BB962C8B-B14F-4D97-AF65-F5344CB8AC3E}">
        <p14:creationId xmlns:p14="http://schemas.microsoft.com/office/powerpoint/2010/main" val="9032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9376767" cy="1599214"/>
          </a:xfrm>
        </p:spPr>
        <p:txBody>
          <a:bodyPr>
            <a:noAutofit/>
          </a:bodyPr>
          <a:lstStyle/>
          <a:p>
            <a:pPr lvl="0" algn="l">
              <a:lnSpc>
                <a:spcPct val="120000"/>
              </a:lnSpc>
            </a:pPr>
            <a:r>
              <a:rPr lang="en-US" sz="2000" dirty="0"/>
              <a:t>No more than 500 VMs in multiple scale sets per region during a 10 minute period. </a:t>
            </a:r>
          </a:p>
          <a:p>
            <a:pPr lvl="0" algn="l">
              <a:lnSpc>
                <a:spcPct val="120000"/>
              </a:lnSpc>
            </a:pPr>
            <a:r>
              <a:rPr lang="en-US" sz="2000" dirty="0"/>
              <a:t>Plan for no more than 4096 VMs per VNET.</a:t>
            </a:r>
          </a:p>
          <a:p>
            <a:pPr lvl="0" algn="l">
              <a:lnSpc>
                <a:spcPct val="120000"/>
              </a:lnSpc>
            </a:pPr>
            <a:r>
              <a:rPr lang="en-US" sz="2000" dirty="0"/>
              <a:t>In one Scale set in can be up to 100VMs</a:t>
            </a:r>
          </a:p>
          <a:p>
            <a:pPr algn="l"/>
            <a:r>
              <a:rPr lang="en-US" sz="2000" dirty="0"/>
              <a:t>Options for storing data are:</a:t>
            </a:r>
          </a:p>
          <a:p>
            <a:pPr marL="285750" indent="-285750" algn="l">
              <a:buFont typeface="Arial" panose="020B0604020202020204" pitchFamily="34" charset="0"/>
              <a:buChar char="•"/>
            </a:pPr>
            <a:r>
              <a:rPr lang="en-US" sz="2000" dirty="0"/>
              <a:t>Azure files (SMB shared drives)</a:t>
            </a:r>
          </a:p>
          <a:p>
            <a:pPr marL="285750" indent="-285750" algn="l">
              <a:buFont typeface="Arial" panose="020B0604020202020204" pitchFamily="34" charset="0"/>
              <a:buChar char="•"/>
            </a:pPr>
            <a:r>
              <a:rPr lang="en-US" sz="2000" dirty="0"/>
              <a:t>OS drive</a:t>
            </a:r>
          </a:p>
          <a:p>
            <a:pPr marL="285750" indent="-285750" algn="l">
              <a:buFont typeface="Arial" panose="020B0604020202020204" pitchFamily="34" charset="0"/>
              <a:buChar char="•"/>
            </a:pPr>
            <a:r>
              <a:rPr lang="en-US" sz="2000" dirty="0"/>
              <a:t>Temp drive (local, not backed by Azure storage)</a:t>
            </a:r>
          </a:p>
          <a:p>
            <a:pPr marL="285750" indent="-285750" algn="l">
              <a:buFont typeface="Arial" panose="020B0604020202020204" pitchFamily="34" charset="0"/>
              <a:buChar char="•"/>
            </a:pPr>
            <a:r>
              <a:rPr lang="en-US" sz="2000" dirty="0"/>
              <a:t>Azure data service (e.g. Azure tables, Azure blobs)</a:t>
            </a:r>
          </a:p>
          <a:p>
            <a:pPr marL="285750" indent="-285750" algn="l">
              <a:buFont typeface="Arial" panose="020B0604020202020204" pitchFamily="34" charset="0"/>
              <a:buChar char="•"/>
            </a:pPr>
            <a:r>
              <a:rPr lang="en-US" sz="2000" dirty="0"/>
              <a:t>External data service (e.g. remote DB) </a:t>
            </a:r>
          </a:p>
          <a:p>
            <a:pPr algn="l"/>
            <a:r>
              <a:rPr lang="en-US" sz="2000" dirty="0"/>
              <a:t>In case of downscale - virtual machines are removed from the scale set evenly across upgrade domains and fault domains to maximize availability : VMs with the highest id's are removed first</a:t>
            </a:r>
          </a:p>
          <a:p>
            <a:pPr lvl="0" algn="l">
              <a:lnSpc>
                <a:spcPct val="120000"/>
              </a:lnSpc>
            </a:pPr>
            <a:endParaRPr lang="en-US" sz="2000" dirty="0"/>
          </a:p>
          <a:p>
            <a:pPr lvl="0" algn="l">
              <a:lnSpc>
                <a:spcPct val="120000"/>
              </a:lnSpc>
            </a:pPr>
            <a:endParaRPr lang="ru-RU" sz="2000" dirty="0"/>
          </a:p>
        </p:txBody>
      </p:sp>
      <p:sp>
        <p:nvSpPr>
          <p:cNvPr id="4" name="Title 3"/>
          <p:cNvSpPr>
            <a:spLocks noGrp="1"/>
          </p:cNvSpPr>
          <p:nvPr>
            <p:ph type="ctrTitle"/>
          </p:nvPr>
        </p:nvSpPr>
        <p:spPr>
          <a:xfrm>
            <a:off x="228248" y="362799"/>
            <a:ext cx="8481773" cy="552587"/>
          </a:xfrm>
        </p:spPr>
        <p:txBody>
          <a:bodyPr>
            <a:noAutofit/>
          </a:bodyPr>
          <a:lstStyle/>
          <a:p>
            <a:r>
              <a:rPr lang="en-US" sz="4800" dirty="0"/>
              <a:t>Scale Sets performance topics</a:t>
            </a:r>
            <a:endParaRPr lang="ru-RU" sz="4800" dirty="0"/>
          </a:p>
        </p:txBody>
      </p:sp>
    </p:spTree>
    <p:extLst>
      <p:ext uri="{BB962C8B-B14F-4D97-AF65-F5344CB8AC3E}">
        <p14:creationId xmlns:p14="http://schemas.microsoft.com/office/powerpoint/2010/main" val="2765006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9274" y="1460408"/>
            <a:ext cx="8621501" cy="2364049"/>
          </a:xfrm>
        </p:spPr>
        <p:txBody>
          <a:bodyPr>
            <a:noAutofit/>
          </a:bodyPr>
          <a:lstStyle/>
          <a:p>
            <a:pPr lvl="0" algn="l">
              <a:lnSpc>
                <a:spcPct val="120000"/>
              </a:lnSpc>
            </a:pPr>
            <a:r>
              <a:rPr lang="en-US" sz="3200" dirty="0">
                <a:latin typeface="Arial" panose="020B0604020202020204" pitchFamily="34" charset="0"/>
                <a:cs typeface="Arial" panose="020B0604020202020204" pitchFamily="34" charset="0"/>
              </a:rPr>
              <a:t>DNS level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DNS</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Traffic Manager</a:t>
            </a:r>
          </a:p>
          <a:p>
            <a:pPr lvl="0" algn="l">
              <a:lnSpc>
                <a:spcPct val="120000"/>
              </a:lnSpc>
            </a:pPr>
            <a:r>
              <a:rPr lang="en-US" sz="3200" dirty="0">
                <a:latin typeface="Arial" panose="020B0604020202020204" pitchFamily="34" charset="0"/>
                <a:cs typeface="Arial" panose="020B0604020202020204" pitchFamily="34" charset="0"/>
              </a:rPr>
              <a:t>Application level:</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Internal Load Balancer ( ALB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Application Getaway</a:t>
            </a:r>
          </a:p>
          <a:p>
            <a:pPr lvl="0" algn="l">
              <a:lnSpc>
                <a:spcPct val="120000"/>
              </a:lnSpc>
            </a:pPr>
            <a:endParaRPr lang="ru-RU" sz="32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789411" y="394705"/>
            <a:ext cx="12064818" cy="552587"/>
          </a:xfrm>
        </p:spPr>
        <p:txBody>
          <a:bodyPr>
            <a:noAutofit/>
          </a:bodyPr>
          <a:lstStyle/>
          <a:p>
            <a:r>
              <a:rPr lang="en-US" dirty="0"/>
              <a:t>High availability services</a:t>
            </a:r>
            <a:endParaRPr lang="ru-RU" dirty="0"/>
          </a:p>
        </p:txBody>
      </p:sp>
    </p:spTree>
    <p:extLst>
      <p:ext uri="{BB962C8B-B14F-4D97-AF65-F5344CB8AC3E}">
        <p14:creationId xmlns:p14="http://schemas.microsoft.com/office/powerpoint/2010/main" val="3904690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4963" y="304587"/>
            <a:ext cx="12064818" cy="552587"/>
          </a:xfrm>
        </p:spPr>
        <p:txBody>
          <a:bodyPr>
            <a:noAutofit/>
          </a:bodyPr>
          <a:lstStyle/>
          <a:p>
            <a:r>
              <a:rPr lang="en-US" sz="4800" dirty="0"/>
              <a:t>High availability services</a:t>
            </a:r>
            <a:endParaRPr lang="ru-RU" sz="4800" dirty="0"/>
          </a:p>
        </p:txBody>
      </p:sp>
      <p:pic>
        <p:nvPicPr>
          <p:cNvPr id="5" name="Picture 4"/>
          <p:cNvPicPr>
            <a:picLocks noChangeAspect="1"/>
          </p:cNvPicPr>
          <p:nvPr/>
        </p:nvPicPr>
        <p:blipFill>
          <a:blip r:embed="rId2"/>
          <a:stretch>
            <a:fillRect/>
          </a:stretch>
        </p:blipFill>
        <p:spPr>
          <a:xfrm>
            <a:off x="1847469" y="857174"/>
            <a:ext cx="7259955" cy="6000826"/>
          </a:xfrm>
          <a:prstGeom prst="rect">
            <a:avLst/>
          </a:prstGeom>
        </p:spPr>
      </p:pic>
    </p:spTree>
    <p:extLst>
      <p:ext uri="{BB962C8B-B14F-4D97-AF65-F5344CB8AC3E}">
        <p14:creationId xmlns:p14="http://schemas.microsoft.com/office/powerpoint/2010/main" val="1704379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1053934" cy="3032651"/>
          </a:xfrm>
        </p:spPr>
        <p:txBody>
          <a:bodyPr>
            <a:noAutofit/>
          </a:bodyPr>
          <a:lstStyle/>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Azure DNS is a hosting service for DNS domains, providing name resolution using Microsoft Azure infrastructure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DNS domains in Azure DNS are hosted on Azure’s global network of DNS name servers. We use </a:t>
            </a:r>
            <a:r>
              <a:rPr lang="en-US" dirty="0" err="1">
                <a:latin typeface="Arial" panose="020B0604020202020204" pitchFamily="34" charset="0"/>
                <a:cs typeface="Arial" panose="020B0604020202020204" pitchFamily="34" charset="0"/>
              </a:rPr>
              <a:t>Anycast</a:t>
            </a:r>
            <a:r>
              <a:rPr lang="en-US" dirty="0">
                <a:latin typeface="Arial" panose="020B0604020202020204" pitchFamily="34" charset="0"/>
                <a:cs typeface="Arial" panose="020B0604020202020204" pitchFamily="34" charset="0"/>
              </a:rPr>
              <a:t> networking so that each DNS query is answered by the closest available DNS server. </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Currently only domain delegation is supported ( you can’t buy domain )</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Azure DNS supports all common DNS record types, including A, AAAA, CNAME, MX, NS, SOA, SRV, and TX, as well as wildcards.</a:t>
            </a:r>
          </a:p>
          <a:p>
            <a:pPr marL="285750" indent="-285750" algn="l">
              <a:buFont typeface="Arial" panose="020B0604020202020204" pitchFamily="34" charset="0"/>
              <a:buChar char="•"/>
            </a:pPr>
            <a:endParaRPr lang="ru-RU"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1374890" y="282871"/>
            <a:ext cx="12064818" cy="552587"/>
          </a:xfrm>
        </p:spPr>
        <p:txBody>
          <a:bodyPr>
            <a:noAutofit/>
          </a:bodyPr>
          <a:lstStyle/>
          <a:p>
            <a:r>
              <a:rPr lang="en-US" dirty="0"/>
              <a:t>Azure DNS</a:t>
            </a:r>
            <a:endParaRPr lang="ru-RU" dirty="0"/>
          </a:p>
        </p:txBody>
      </p:sp>
    </p:spTree>
    <p:extLst>
      <p:ext uri="{BB962C8B-B14F-4D97-AF65-F5344CB8AC3E}">
        <p14:creationId xmlns:p14="http://schemas.microsoft.com/office/powerpoint/2010/main" val="207478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6393" y="6211869"/>
            <a:ext cx="4806988" cy="4806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sp>
        <p:nvSpPr>
          <p:cNvPr id="7" name="Rectangle 6"/>
          <p:cNvSpPr/>
          <p:nvPr/>
        </p:nvSpPr>
        <p:spPr>
          <a:xfrm>
            <a:off x="566393" y="5731170"/>
            <a:ext cx="4806988" cy="4806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8" name="Rectangle 7"/>
          <p:cNvSpPr/>
          <p:nvPr/>
        </p:nvSpPr>
        <p:spPr>
          <a:xfrm>
            <a:off x="566393" y="5250471"/>
            <a:ext cx="4806988" cy="4806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10" name="Rectangle 9"/>
          <p:cNvSpPr/>
          <p:nvPr/>
        </p:nvSpPr>
        <p:spPr>
          <a:xfrm>
            <a:off x="6487157" y="6211869"/>
            <a:ext cx="4806988" cy="4806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a:t>
            </a:r>
          </a:p>
        </p:txBody>
      </p:sp>
      <p:sp>
        <p:nvSpPr>
          <p:cNvPr id="11" name="Rectangle 10"/>
          <p:cNvSpPr/>
          <p:nvPr/>
        </p:nvSpPr>
        <p:spPr>
          <a:xfrm>
            <a:off x="6487157" y="5731170"/>
            <a:ext cx="4806988" cy="4806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12" name="Rectangle 11"/>
          <p:cNvSpPr/>
          <p:nvPr/>
        </p:nvSpPr>
        <p:spPr>
          <a:xfrm>
            <a:off x="6487157" y="5250471"/>
            <a:ext cx="4806988" cy="48069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13" name="Rectangle 12"/>
          <p:cNvSpPr/>
          <p:nvPr/>
        </p:nvSpPr>
        <p:spPr>
          <a:xfrm>
            <a:off x="566395" y="2592490"/>
            <a:ext cx="1074503" cy="265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4" name="Rectangle 13"/>
          <p:cNvSpPr/>
          <p:nvPr/>
        </p:nvSpPr>
        <p:spPr>
          <a:xfrm>
            <a:off x="2432637" y="2592490"/>
            <a:ext cx="1074503" cy="265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5" name="Rectangle 14"/>
          <p:cNvSpPr/>
          <p:nvPr/>
        </p:nvSpPr>
        <p:spPr>
          <a:xfrm>
            <a:off x="4298879" y="2592490"/>
            <a:ext cx="1074503" cy="265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6" name="Rectangle 15"/>
          <p:cNvSpPr/>
          <p:nvPr/>
        </p:nvSpPr>
        <p:spPr>
          <a:xfrm>
            <a:off x="566395" y="1800751"/>
            <a:ext cx="1076075" cy="79173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18" name="Rectangle 17"/>
          <p:cNvSpPr/>
          <p:nvPr/>
        </p:nvSpPr>
        <p:spPr>
          <a:xfrm>
            <a:off x="2430277" y="1800748"/>
            <a:ext cx="1076075" cy="79173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19" name="Rectangle 18"/>
          <p:cNvSpPr/>
          <p:nvPr/>
        </p:nvSpPr>
        <p:spPr>
          <a:xfrm>
            <a:off x="4297307" y="1800750"/>
            <a:ext cx="1076075" cy="79173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20" name="Rectangle 19"/>
          <p:cNvSpPr/>
          <p:nvPr/>
        </p:nvSpPr>
        <p:spPr>
          <a:xfrm>
            <a:off x="561674" y="245549"/>
            <a:ext cx="1076075" cy="15552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a:t>
            </a:r>
          </a:p>
        </p:txBody>
      </p:sp>
      <p:sp>
        <p:nvSpPr>
          <p:cNvPr id="21" name="Rectangle 20"/>
          <p:cNvSpPr/>
          <p:nvPr/>
        </p:nvSpPr>
        <p:spPr>
          <a:xfrm>
            <a:off x="2423982" y="259689"/>
            <a:ext cx="1076075" cy="15552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a:t>
            </a:r>
          </a:p>
        </p:txBody>
      </p:sp>
      <p:sp>
        <p:nvSpPr>
          <p:cNvPr id="22" name="Rectangle 21"/>
          <p:cNvSpPr/>
          <p:nvPr/>
        </p:nvSpPr>
        <p:spPr>
          <a:xfrm>
            <a:off x="4297307" y="259689"/>
            <a:ext cx="1076075" cy="15552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B</a:t>
            </a:r>
          </a:p>
        </p:txBody>
      </p:sp>
      <p:sp>
        <p:nvSpPr>
          <p:cNvPr id="24" name="Rectangle 23"/>
          <p:cNvSpPr/>
          <p:nvPr/>
        </p:nvSpPr>
        <p:spPr>
          <a:xfrm>
            <a:off x="6487158" y="4939432"/>
            <a:ext cx="1148335" cy="3016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25" name="Rectangle 24"/>
          <p:cNvSpPr/>
          <p:nvPr/>
        </p:nvSpPr>
        <p:spPr>
          <a:xfrm>
            <a:off x="7776874" y="4939432"/>
            <a:ext cx="3517271" cy="3110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26" name="Rectangle 25"/>
          <p:cNvSpPr/>
          <p:nvPr/>
        </p:nvSpPr>
        <p:spPr>
          <a:xfrm>
            <a:off x="6487158" y="3506761"/>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28" name="Rectangle 27"/>
          <p:cNvSpPr/>
          <p:nvPr/>
        </p:nvSpPr>
        <p:spPr>
          <a:xfrm>
            <a:off x="7194853" y="3511472"/>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29" name="Rectangle 28"/>
          <p:cNvSpPr/>
          <p:nvPr/>
        </p:nvSpPr>
        <p:spPr>
          <a:xfrm>
            <a:off x="7776876" y="3506760"/>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0" name="Rectangle 29"/>
          <p:cNvSpPr/>
          <p:nvPr/>
        </p:nvSpPr>
        <p:spPr>
          <a:xfrm>
            <a:off x="8358897" y="3506759"/>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1" name="Rectangle 30"/>
          <p:cNvSpPr/>
          <p:nvPr/>
        </p:nvSpPr>
        <p:spPr>
          <a:xfrm>
            <a:off x="9030465" y="3506758"/>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2" name="Rectangle 31"/>
          <p:cNvSpPr/>
          <p:nvPr/>
        </p:nvSpPr>
        <p:spPr>
          <a:xfrm>
            <a:off x="9612486" y="3506757"/>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3" name="Rectangle 32"/>
          <p:cNvSpPr/>
          <p:nvPr/>
        </p:nvSpPr>
        <p:spPr>
          <a:xfrm>
            <a:off x="10261270" y="3506757"/>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4" name="Rectangle 33"/>
          <p:cNvSpPr/>
          <p:nvPr/>
        </p:nvSpPr>
        <p:spPr>
          <a:xfrm>
            <a:off x="10843293" y="3506756"/>
            <a:ext cx="441425" cy="1427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35" name="TextBox 34"/>
          <p:cNvSpPr txBox="1"/>
          <p:nvPr/>
        </p:nvSpPr>
        <p:spPr>
          <a:xfrm>
            <a:off x="6391331" y="669695"/>
            <a:ext cx="5202858" cy="1754326"/>
          </a:xfrm>
          <a:prstGeom prst="rect">
            <a:avLst/>
          </a:prstGeom>
          <a:noFill/>
        </p:spPr>
        <p:txBody>
          <a:bodyPr wrap="square" rtlCol="0">
            <a:spAutoFit/>
          </a:bodyPr>
          <a:lstStyle/>
          <a:p>
            <a:r>
              <a:rPr lang="en-US" sz="3600" dirty="0"/>
              <a:t>Containers are isolated, but share OS and, where appropriate, bins/libraries</a:t>
            </a:r>
          </a:p>
        </p:txBody>
      </p:sp>
    </p:spTree>
    <p:extLst>
      <p:ext uri="{BB962C8B-B14F-4D97-AF65-F5344CB8AC3E}">
        <p14:creationId xmlns:p14="http://schemas.microsoft.com/office/powerpoint/2010/main" val="3016305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Works on DNS level, best scenarios:</a:t>
            </a:r>
          </a:p>
          <a:p>
            <a:pPr marL="285750" lvl="0" indent="-285750" algn="l">
              <a:lnSpc>
                <a:spcPct val="12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availability of critical applications </a:t>
            </a:r>
          </a:p>
          <a:p>
            <a:pPr marL="285750" lvl="0" indent="-285750" algn="l">
              <a:lnSpc>
                <a:spcPct val="12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responsiveness for high performance applications </a:t>
            </a:r>
            <a:r>
              <a:rPr lang="en-US" sz="1600" dirty="0">
                <a:latin typeface="Arial" panose="020B0604020202020204" pitchFamily="34" charset="0"/>
                <a:cs typeface="Arial" panose="020B0604020202020204" pitchFamily="34" charset="0"/>
              </a:rPr>
              <a:t>–  allows you to run cloud services or websites in datacenter (any hosting, not limited to Azure . </a:t>
            </a:r>
          </a:p>
          <a:p>
            <a:pPr marL="285750" lvl="0" indent="-285750" algn="l">
              <a:lnSpc>
                <a:spcPct val="12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Upgrade and perform service maintenance without downtime </a:t>
            </a:r>
          </a:p>
          <a:p>
            <a:pPr marL="285750" lvl="0" indent="-285750" algn="l">
              <a:lnSpc>
                <a:spcPct val="12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Combine on-premises and Cloud-based applications </a:t>
            </a:r>
            <a:r>
              <a:rPr lang="en-US" sz="1600" dirty="0">
                <a:latin typeface="Arial" panose="020B0604020202020204" pitchFamily="34" charset="0"/>
                <a:cs typeface="Arial" panose="020B0604020202020204" pitchFamily="34" charset="0"/>
              </a:rPr>
              <a:t>– Traffic Manager supports external, non-Azure endpoints enabling it to be used with hybrid cloud and on-premises deployments, including the “burst-to-cloud,” “migrate-to-cloud,” and “failover-to-cloud” scenarios.</a:t>
            </a:r>
          </a:p>
          <a:p>
            <a:pPr marL="285750" lvl="0" indent="-285750" algn="l">
              <a:lnSpc>
                <a:spcPct val="12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Distribute traffic for large, complex deployments </a:t>
            </a:r>
            <a:r>
              <a:rPr lang="en-US" sz="1600" dirty="0">
                <a:latin typeface="Arial" panose="020B0604020202020204" pitchFamily="34" charset="0"/>
                <a:cs typeface="Arial" panose="020B0604020202020204" pitchFamily="34" charset="0"/>
              </a:rPr>
              <a:t>– Traffic-routing methods can be combined using nested Traffic Manager profiles</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76962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20000"/>
              </a:lnSpc>
            </a:pPr>
            <a:r>
              <a:rPr lang="en-US" sz="2000" dirty="0">
                <a:latin typeface="Arial" panose="020B0604020202020204" pitchFamily="34" charset="0"/>
                <a:cs typeface="Arial" panose="020B0604020202020204" pitchFamily="34" charset="0"/>
              </a:rPr>
              <a:t>Traffic routing methods available in Traffic Manager:</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Priority</a:t>
            </a:r>
            <a:r>
              <a:rPr lang="en-US" sz="2000" dirty="0">
                <a:latin typeface="Arial" panose="020B0604020202020204" pitchFamily="34" charset="0"/>
                <a:cs typeface="Arial" panose="020B0604020202020204" pitchFamily="34" charset="0"/>
              </a:rPr>
              <a:t>: Select ‘Priority’ when you want to use a primary service endpoint for all traffic, and provide backups in case the primary or the backup endpoints are unavailable. For more information, see Priority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Weighted: </a:t>
            </a:r>
            <a:r>
              <a:rPr lang="en-US" sz="2000" dirty="0">
                <a:latin typeface="Arial" panose="020B0604020202020204" pitchFamily="34" charset="0"/>
                <a:cs typeface="Arial" panose="020B0604020202020204" pitchFamily="34" charset="0"/>
              </a:rPr>
              <a:t>Select ‘Weighted’ when you want to distribute traffic across a set of endpoints, either evenly or according to weights which you define. For more information, see Weighted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Performance: </a:t>
            </a:r>
            <a:r>
              <a:rPr lang="en-US" sz="2000" dirty="0">
                <a:latin typeface="Arial" panose="020B0604020202020204" pitchFamily="34" charset="0"/>
                <a:cs typeface="Arial" panose="020B0604020202020204" pitchFamily="34" charset="0"/>
              </a:rPr>
              <a:t>Select ‘Performance’ when you have endpoints in different geographic locations and you want end users to use the "closest" endpoint in terms of the lowest network latency. For more information, see Performance traffic-routing method.</a:t>
            </a:r>
          </a:p>
          <a:p>
            <a:pPr marL="285750" lvl="0" indent="-285750" algn="l">
              <a:lnSpc>
                <a:spcPct val="120000"/>
              </a:lnSpc>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635032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priority routing</a:t>
            </a:r>
            <a:endParaRPr lang="ru-RU" sz="4800" dirty="0"/>
          </a:p>
        </p:txBody>
      </p:sp>
      <p:sp>
        <p:nvSpPr>
          <p:cNvPr id="2" name="Subtitle 1"/>
          <p:cNvSpPr>
            <a:spLocks noGrp="1"/>
          </p:cNvSpPr>
          <p:nvPr>
            <p:ph type="subTitle" idx="1"/>
          </p:nvPr>
        </p:nvSpPr>
        <p:spPr/>
        <p:txBody>
          <a:bodyPr/>
          <a:lstStyle/>
          <a:p>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52546"/>
            <a:ext cx="7436441" cy="5720339"/>
          </a:xfrm>
          <a:prstGeom prst="rect">
            <a:avLst/>
          </a:prstGeom>
        </p:spPr>
      </p:pic>
    </p:spTree>
    <p:extLst>
      <p:ext uri="{BB962C8B-B14F-4D97-AF65-F5344CB8AC3E}">
        <p14:creationId xmlns:p14="http://schemas.microsoft.com/office/powerpoint/2010/main" val="23867244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a:t>
            </a:r>
            <a:r>
              <a:rPr lang="en-US" sz="4800" dirty="0" err="1"/>
              <a:t>weigthed</a:t>
            </a:r>
            <a:r>
              <a:rPr lang="en-US" sz="4800" dirty="0"/>
              <a:t> routing</a:t>
            </a:r>
            <a:endParaRPr lang="ru-RU" sz="4800" dirty="0"/>
          </a:p>
        </p:txBody>
      </p:sp>
      <p:sp>
        <p:nvSpPr>
          <p:cNvPr id="2" name="Subtitle 1"/>
          <p:cNvSpPr>
            <a:spLocks noGrp="1"/>
          </p:cNvSpPr>
          <p:nvPr>
            <p:ph type="subTitle" idx="1"/>
          </p:nvPr>
        </p:nvSpPr>
        <p:spPr/>
        <p:txBody>
          <a:bodyPr/>
          <a:lstStyle/>
          <a:p>
            <a:endParaRPr lang="ru-RU"/>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852" y="1052546"/>
            <a:ext cx="7434472" cy="5718825"/>
          </a:xfrm>
          <a:prstGeom prst="rect">
            <a:avLst/>
          </a:prstGeom>
        </p:spPr>
      </p:pic>
    </p:spTree>
    <p:extLst>
      <p:ext uri="{BB962C8B-B14F-4D97-AF65-F5344CB8AC3E}">
        <p14:creationId xmlns:p14="http://schemas.microsoft.com/office/powerpoint/2010/main" val="3680500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performance routing</a:t>
            </a:r>
            <a:endParaRPr lang="ru-RU" sz="4800" dirty="0"/>
          </a:p>
        </p:txBody>
      </p:sp>
      <p:sp>
        <p:nvSpPr>
          <p:cNvPr id="2" name="Subtitle 1"/>
          <p:cNvSpPr>
            <a:spLocks noGrp="1"/>
          </p:cNvSpPr>
          <p:nvPr>
            <p:ph type="subTitle" idx="1"/>
          </p:nvPr>
        </p:nvSpPr>
        <p:spPr/>
        <p:txBody>
          <a:bodyPr/>
          <a:lstStyle/>
          <a:p>
            <a:endParaRPr lang="ru-RU"/>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7661"/>
            <a:ext cx="7436441" cy="5720339"/>
          </a:xfrm>
          <a:prstGeom prst="rect">
            <a:avLst/>
          </a:prstGeom>
        </p:spPr>
      </p:pic>
    </p:spTree>
    <p:extLst>
      <p:ext uri="{BB962C8B-B14F-4D97-AF65-F5344CB8AC3E}">
        <p14:creationId xmlns:p14="http://schemas.microsoft.com/office/powerpoint/2010/main" val="2540279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example</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48" y="937058"/>
            <a:ext cx="9580604" cy="6141413"/>
          </a:xfrm>
          <a:prstGeom prst="rect">
            <a:avLst/>
          </a:prstGeom>
        </p:spPr>
      </p:pic>
    </p:spTree>
    <p:extLst>
      <p:ext uri="{BB962C8B-B14F-4D97-AF65-F5344CB8AC3E}">
        <p14:creationId xmlns:p14="http://schemas.microsoft.com/office/powerpoint/2010/main" val="2865375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748367" cy="5960902"/>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Azure Load Balancer delivers high availability and network performance to your applications. It is a Layer 4 (TCP, UDP) load balancer that distributes incoming traffic among healthy instances of services defined in a load-balanced set.</a:t>
            </a:r>
            <a:r>
              <a:rPr lang="en-US" sz="1600" dirty="0"/>
              <a:t> o</a:t>
            </a: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Azure Load Balancer configuration:</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incoming Internet traffic to virtual machines. This configuration is known as Internet-facing load balancing.</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traffic:	</a:t>
            </a:r>
          </a:p>
          <a:p>
            <a:pPr marL="742950" lvl="1" indent="-285750" algn="l">
              <a:lnSpc>
                <a:spcPct val="120000"/>
              </a:lnSpc>
              <a:buFont typeface="Arial" panose="020B0604020202020204" pitchFamily="34" charset="0"/>
              <a:buChar char="•"/>
            </a:pPr>
            <a:r>
              <a:rPr lang="en-US" sz="1600" dirty="0" err="1">
                <a:latin typeface="Arial" panose="020B0604020202020204" pitchFamily="34" charset="0"/>
                <a:cs typeface="Arial" panose="020B0604020202020204" pitchFamily="34" charset="0"/>
              </a:rPr>
              <a:t>betvirtual</a:t>
            </a:r>
            <a:r>
              <a:rPr lang="en-US" sz="1600" dirty="0">
                <a:latin typeface="Arial" panose="020B0604020202020204" pitchFamily="34" charset="0"/>
                <a:cs typeface="Arial" panose="020B0604020202020204" pitchFamily="34" charset="0"/>
              </a:rPr>
              <a:t> machines in a virtual network</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virtual machines in cloud services</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on-premises computers and virtual machines in a cross-premises virtual network (  internal load balancing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Forward external traffic to a specific virtual machine.</a:t>
            </a:r>
          </a:p>
          <a:p>
            <a:pPr lvl="0" algn="l">
              <a:lnSpc>
                <a:spcPct val="120000"/>
              </a:lnSpc>
            </a:pP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All resources in the cloud need a public IP address to be reachable from the Internet. Within the cloud infrastructure, Microsoft Azure uses non-routable IP addresses for its resources. Azure uses network address translation (NAT) with public IP addresses to communicate to the Internet.</a:t>
            </a:r>
          </a:p>
          <a:p>
            <a:pPr lvl="0" algn="l">
              <a:lnSpc>
                <a:spcPct val="120000"/>
              </a:lnSpc>
            </a:pP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8637462" cy="348657"/>
          </a:xfrm>
        </p:spPr>
        <p:txBody>
          <a:bodyPr>
            <a:noAutofit/>
          </a:bodyPr>
          <a:lstStyle/>
          <a:p>
            <a:r>
              <a:rPr lang="en-US" sz="4800" dirty="0"/>
              <a:t>Azure Load Balancer</a:t>
            </a:r>
            <a:endParaRPr lang="ru-RU" sz="4800" dirty="0"/>
          </a:p>
        </p:txBody>
      </p:sp>
    </p:spTree>
    <p:extLst>
      <p:ext uri="{BB962C8B-B14F-4D97-AF65-F5344CB8AC3E}">
        <p14:creationId xmlns:p14="http://schemas.microsoft.com/office/powerpoint/2010/main" val="378602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583775" cy="5659150"/>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Hash-based distribution :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By default, it uses a 5-tuple (source IP, source port, destination IP, destination port, and protocol type) hash to map traffic to available servers.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Stickiness only within a transport session.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Packets in the same TCP or UDP session will be directed to the same instance behind the load-balanced endpoint.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When the client closes and reopens the connection or starts a new session from the same source IP, the source port changes. This may cause the traffic to go to a different endpoint in a different datacenter.</a:t>
            </a:r>
          </a:p>
          <a:p>
            <a:pPr lvl="0" algn="l">
              <a:lnSpc>
                <a:spcPct val="120000"/>
              </a:lnSpc>
            </a:pPr>
            <a:r>
              <a:rPr lang="en-US" sz="1600" dirty="0">
                <a:latin typeface="Arial" panose="020B0604020202020204" pitchFamily="34" charset="0"/>
                <a:cs typeface="Arial" panose="020B0604020202020204" pitchFamily="34" charset="0"/>
              </a:rPr>
              <a:t>Port forwarding</a:t>
            </a:r>
          </a:p>
          <a:p>
            <a:pPr lvl="0" algn="l">
              <a:lnSpc>
                <a:spcPct val="120000"/>
              </a:lnSpc>
            </a:pPr>
            <a:r>
              <a:rPr lang="en-US" sz="1600" dirty="0">
                <a:latin typeface="Arial" panose="020B0604020202020204" pitchFamily="34" charset="0"/>
                <a:cs typeface="Arial" panose="020B0604020202020204" pitchFamily="34" charset="0"/>
              </a:rPr>
              <a:t>Automatic reconfiguration during scale up/down</a:t>
            </a:r>
          </a:p>
          <a:p>
            <a:pPr lvl="0" algn="l">
              <a:lnSpc>
                <a:spcPct val="120000"/>
              </a:lnSpc>
            </a:pPr>
            <a:r>
              <a:rPr lang="en-US" sz="1600" dirty="0">
                <a:latin typeface="Arial" panose="020B0604020202020204" pitchFamily="34" charset="0"/>
                <a:cs typeface="Arial" panose="020B0604020202020204" pitchFamily="34" charset="0"/>
              </a:rPr>
              <a:t>Service monitoring by probes:</a:t>
            </a:r>
          </a:p>
          <a:p>
            <a:pPr marL="285750" lvl="0" indent="-285750" algn="l">
              <a:lnSpc>
                <a:spcPct val="120000"/>
              </a:lnSpc>
              <a:buFont typeface="Arial" panose="020B0604020202020204" pitchFamily="34" charset="0"/>
              <a:buChar char="•"/>
            </a:pPr>
            <a:r>
              <a:rPr lang="en-US" sz="1600" b="1" dirty="0"/>
              <a:t>Guest agent probe (on PaaS VMs only):</a:t>
            </a:r>
            <a:r>
              <a:rPr lang="en-US" sz="1600" dirty="0"/>
              <a:t>  utilizes the guest agent inside the virtual machine – check to HTTP 200</a:t>
            </a:r>
          </a:p>
          <a:p>
            <a:pPr marL="285750" lvl="0" indent="-285750" algn="l">
              <a:lnSpc>
                <a:spcPct val="120000"/>
              </a:lnSpc>
              <a:buFont typeface="Arial" panose="020B0604020202020204" pitchFamily="34" charset="0"/>
              <a:buChar char="•"/>
            </a:pPr>
            <a:r>
              <a:rPr lang="en-US" sz="1600" b="1" dirty="0"/>
              <a:t>HTTP custom probe:</a:t>
            </a:r>
            <a:r>
              <a:rPr lang="en-US" sz="1600" dirty="0"/>
              <a:t> Probe your endpoint on instance each 15 sec for TCP ACK or HTTP 200 within the timeout period.</a:t>
            </a:r>
          </a:p>
          <a:p>
            <a:pPr marL="285750" indent="-285750" algn="l">
              <a:lnSpc>
                <a:spcPct val="120000"/>
              </a:lnSpc>
              <a:buFont typeface="Arial" panose="020B0604020202020204" pitchFamily="34" charset="0"/>
              <a:buChar char="•"/>
            </a:pPr>
            <a:r>
              <a:rPr lang="en-US" sz="1600" b="1" dirty="0"/>
              <a:t>TCP custom probe: </a:t>
            </a:r>
            <a:r>
              <a:rPr lang="en-US" sz="1600" dirty="0"/>
              <a:t>relies on successful TCP session establishment to a defined probe port.</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534594"/>
            <a:ext cx="12064818" cy="552587"/>
          </a:xfrm>
        </p:spPr>
        <p:txBody>
          <a:bodyPr>
            <a:noAutofit/>
          </a:bodyPr>
          <a:lstStyle/>
          <a:p>
            <a:r>
              <a:rPr lang="en-US" sz="4800" dirty="0"/>
              <a:t>Azure Load Balancer features</a:t>
            </a:r>
            <a:endParaRPr lang="ru-RU" sz="4800" dirty="0"/>
          </a:p>
        </p:txBody>
      </p:sp>
    </p:spTree>
    <p:extLst>
      <p:ext uri="{BB962C8B-B14F-4D97-AF65-F5344CB8AC3E}">
        <p14:creationId xmlns:p14="http://schemas.microsoft.com/office/powerpoint/2010/main" val="617180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594360" y="1052547"/>
            <a:ext cx="10579608" cy="4524315"/>
          </a:xfrm>
          <a:prstGeom prst="rect">
            <a:avLst/>
          </a:prstGeom>
          <a:noFill/>
        </p:spPr>
        <p:txBody>
          <a:bodyPr wrap="square" rtlCol="0">
            <a:spAutoFit/>
          </a:bodyPr>
          <a:lstStyle/>
          <a:p>
            <a:r>
              <a:rPr lang="en-US" dirty="0"/>
              <a:t>Application Gateway currently supports layer-7 application delivery for the following:</a:t>
            </a:r>
          </a:p>
          <a:p>
            <a:pPr marL="285750" indent="-285750">
              <a:buFont typeface="Arial" panose="020B0604020202020204" pitchFamily="34" charset="0"/>
              <a:buChar char="•"/>
            </a:pPr>
            <a:r>
              <a:rPr lang="en-US" dirty="0"/>
              <a:t>HTTP load balancing</a:t>
            </a:r>
          </a:p>
          <a:p>
            <a:pPr marL="285750" indent="-285750">
              <a:buFont typeface="Arial" panose="020B0604020202020204" pitchFamily="34" charset="0"/>
              <a:buChar char="•"/>
            </a:pPr>
            <a:r>
              <a:rPr lang="en-US" dirty="0"/>
              <a:t>Cookie-based session affinity</a:t>
            </a:r>
          </a:p>
          <a:p>
            <a:pPr marL="285750" indent="-285750">
              <a:buFont typeface="Arial" panose="020B0604020202020204" pitchFamily="34" charset="0"/>
              <a:buChar char="•"/>
            </a:pPr>
            <a:r>
              <a:rPr lang="en-US" dirty="0"/>
              <a:t>Secure Sockets Layer (SSL) offload</a:t>
            </a:r>
          </a:p>
          <a:p>
            <a:pPr marL="285750" indent="-285750">
              <a:buFont typeface="Arial" panose="020B0604020202020204" pitchFamily="34" charset="0"/>
              <a:buChar char="•"/>
            </a:pPr>
            <a:r>
              <a:rPr lang="en-US" dirty="0"/>
              <a:t>URL-based content routing </a:t>
            </a:r>
          </a:p>
          <a:p>
            <a:pPr marL="285750" indent="-285750">
              <a:buFont typeface="Arial" panose="020B0604020202020204" pitchFamily="34" charset="0"/>
              <a:buChar char="•"/>
            </a:pPr>
            <a:r>
              <a:rPr lang="en-US" dirty="0"/>
              <a:t>Multi-site routing</a:t>
            </a:r>
          </a:p>
          <a:p>
            <a:endParaRPr lang="en-US" dirty="0"/>
          </a:p>
          <a:p>
            <a:r>
              <a:rPr lang="en-US" dirty="0"/>
              <a:t>HTTP layer 7 load balancing is useful for:</a:t>
            </a:r>
          </a:p>
          <a:p>
            <a:pPr marL="285750" indent="-285750">
              <a:buFont typeface="Arial" panose="020B0604020202020204" pitchFamily="34" charset="0"/>
              <a:buChar char="•"/>
            </a:pPr>
            <a:r>
              <a:rPr lang="en-US" dirty="0"/>
              <a:t>Applications that require requests from the same user/client session to reach the same back-end virtual </a:t>
            </a:r>
            <a:r>
              <a:rPr lang="en-US" dirty="0" err="1"/>
              <a:t>machine.Examples</a:t>
            </a:r>
            <a:r>
              <a:rPr lang="en-US" dirty="0"/>
              <a:t> of these applications would be shopping cart apps and web mail servers.</a:t>
            </a:r>
          </a:p>
          <a:p>
            <a:pPr marL="285750" indent="-285750">
              <a:buFont typeface="Arial" panose="020B0604020202020204" pitchFamily="34" charset="0"/>
              <a:buChar char="•"/>
            </a:pPr>
            <a:r>
              <a:rPr lang="en-US" dirty="0"/>
              <a:t>Applications that want to free web server farms from SSL termination overhead.</a:t>
            </a:r>
          </a:p>
          <a:p>
            <a:pPr marL="285750" indent="-285750">
              <a:buFont typeface="Arial" panose="020B0604020202020204" pitchFamily="34" charset="0"/>
              <a:buChar char="•"/>
            </a:pPr>
            <a:r>
              <a:rPr lang="en-US" dirty="0"/>
              <a:t>Applications, such as a content delivery network, that requires multiple HTTP requests on the same long-running TCP connection to be routed or load balanced to different back-end servers.</a:t>
            </a:r>
          </a:p>
          <a:p>
            <a:endParaRPr lang="en-US" dirty="0"/>
          </a:p>
          <a:p>
            <a:r>
              <a:rPr lang="en-US" dirty="0"/>
              <a:t>Application Gateway available in </a:t>
            </a:r>
            <a:r>
              <a:rPr lang="ru-RU" dirty="0"/>
              <a:t>3 </a:t>
            </a:r>
            <a:r>
              <a:rPr lang="en-US" dirty="0"/>
              <a:t>sizes : Small ( on for dev/</a:t>
            </a:r>
            <a:r>
              <a:rPr lang="en-US" dirty="0" err="1"/>
              <a:t>qa</a:t>
            </a:r>
            <a:r>
              <a:rPr lang="en-US" dirty="0"/>
              <a:t> ), Medium, Large.</a:t>
            </a:r>
          </a:p>
          <a:p>
            <a:endParaRPr lang="ru-RU" dirty="0"/>
          </a:p>
        </p:txBody>
      </p:sp>
    </p:spTree>
    <p:extLst>
      <p:ext uri="{BB962C8B-B14F-4D97-AF65-F5344CB8AC3E}">
        <p14:creationId xmlns:p14="http://schemas.microsoft.com/office/powerpoint/2010/main" val="3824931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7332" y="1655100"/>
            <a:ext cx="10573558" cy="2535899"/>
          </a:xfrm>
          <a:prstGeom prst="rect">
            <a:avLst/>
          </a:prstGeom>
        </p:spPr>
      </p:pic>
      <p:sp>
        <p:nvSpPr>
          <p:cNvPr id="4" name="Title 3"/>
          <p:cNvSpPr>
            <a:spLocks noGrp="1"/>
          </p:cNvSpPr>
          <p:nvPr>
            <p:ph type="ctrTitle"/>
          </p:nvPr>
        </p:nvSpPr>
        <p:spPr>
          <a:xfrm>
            <a:off x="447332" y="499959"/>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594360" y="1052547"/>
            <a:ext cx="10579608" cy="923330"/>
          </a:xfrm>
          <a:prstGeom prst="rect">
            <a:avLst/>
          </a:prstGeom>
          <a:noFill/>
        </p:spPr>
        <p:txBody>
          <a:bodyPr wrap="square" rtlCol="0">
            <a:spAutoFit/>
          </a:bodyPr>
          <a:lstStyle/>
          <a:p>
            <a:r>
              <a:rPr lang="en-US" dirty="0"/>
              <a:t>The following table shows an average performance throughput for each application gateway instance:</a:t>
            </a:r>
          </a:p>
          <a:p>
            <a:endParaRPr lang="en-US" dirty="0"/>
          </a:p>
          <a:p>
            <a:endParaRPr lang="ru-RU" dirty="0"/>
          </a:p>
        </p:txBody>
      </p:sp>
    </p:spTree>
    <p:extLst>
      <p:ext uri="{BB962C8B-B14F-4D97-AF65-F5344CB8AC3E}">
        <p14:creationId xmlns:p14="http://schemas.microsoft.com/office/powerpoint/2010/main" val="257895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196" dirty="0"/>
              <a:t>Docker integration</a:t>
            </a:r>
            <a:br>
              <a:rPr lang="en-US" dirty="0"/>
            </a:br>
            <a:r>
              <a:rPr lang="en-US" sz="3039" dirty="0">
                <a:gradFill>
                  <a:gsLst>
                    <a:gs pos="11250">
                      <a:schemeClr val="tx2"/>
                    </a:gs>
                    <a:gs pos="46000">
                      <a:schemeClr val="tx2"/>
                    </a:gs>
                  </a:gsLst>
                  <a:lin ang="5400000" scaled="0"/>
                </a:gradFill>
              </a:rPr>
              <a:t>Joint strategic investments to drive containers forward</a:t>
            </a:r>
            <a:endParaRPr lang="en-US" sz="4313" dirty="0">
              <a:gradFill>
                <a:gsLst>
                  <a:gs pos="11250">
                    <a:schemeClr val="tx2"/>
                  </a:gs>
                  <a:gs pos="46000">
                    <a:schemeClr val="tx2"/>
                  </a:gs>
                </a:gsLst>
                <a:lin ang="5400000" scaled="0"/>
              </a:gradFill>
            </a:endParaRPr>
          </a:p>
        </p:txBody>
      </p:sp>
      <p:sp>
        <p:nvSpPr>
          <p:cNvPr id="3" name="Text Placeholder 2"/>
          <p:cNvSpPr>
            <a:spLocks noGrp="1"/>
          </p:cNvSpPr>
          <p:nvPr>
            <p:ph type="body" sz="quarter" idx="10"/>
          </p:nvPr>
        </p:nvSpPr>
        <p:spPr>
          <a:xfrm>
            <a:off x="281690" y="2098370"/>
            <a:ext cx="5121760" cy="3275113"/>
          </a:xfrm>
        </p:spPr>
        <p:txBody>
          <a:bodyPr/>
          <a:lstStyle/>
          <a:p>
            <a:pPr lvl="1" indent="-236546">
              <a:lnSpc>
                <a:spcPct val="99000"/>
              </a:lnSpc>
              <a:spcBef>
                <a:spcPts val="588"/>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Hub in Azure: </a:t>
            </a:r>
            <a:r>
              <a:rPr lang="en-US" sz="1568" dirty="0"/>
              <a:t>Huge collection of open and curated applications available for download</a:t>
            </a:r>
          </a:p>
          <a:p>
            <a:pPr lvl="1" indent="-236546">
              <a:lnSpc>
                <a:spcPct val="99000"/>
              </a:lnSpc>
              <a:spcBef>
                <a:spcPts val="588"/>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Collaboration: </a:t>
            </a:r>
            <a:r>
              <a:rPr lang="en-US" sz="1568" dirty="0"/>
              <a:t>Bring Windows Server containers </a:t>
            </a:r>
            <a:br>
              <a:rPr lang="en-US" sz="1568" dirty="0"/>
            </a:br>
            <a:r>
              <a:rPr lang="en-US" sz="1568" dirty="0"/>
              <a:t>to the Docker ecosystem to expand the reach of both developer communities</a:t>
            </a:r>
          </a:p>
          <a:p>
            <a:pPr lvl="1" indent="-236546">
              <a:lnSpc>
                <a:spcPct val="99000"/>
              </a:lnSpc>
              <a:spcBef>
                <a:spcPts val="588"/>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Engine: </a:t>
            </a:r>
            <a:r>
              <a:rPr lang="en-US" sz="1568" dirty="0"/>
              <a:t>Docker Engine for Windows Server containers will be developed under the aegis of the Docker open source project</a:t>
            </a:r>
          </a:p>
          <a:p>
            <a:pPr lvl="1" indent="-236546">
              <a:lnSpc>
                <a:spcPct val="99000"/>
              </a:lnSpc>
              <a:spcBef>
                <a:spcPts val="588"/>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client: </a:t>
            </a:r>
            <a:r>
              <a:rPr lang="en-US" sz="1568" dirty="0"/>
              <a:t>Windows customers will be able to use the same standard Docker client and interface on multiple development environments</a:t>
            </a:r>
          </a:p>
        </p:txBody>
      </p:sp>
      <p:sp>
        <p:nvSpPr>
          <p:cNvPr id="8" name="Rectangle 7"/>
          <p:cNvSpPr/>
          <p:nvPr/>
        </p:nvSpPr>
        <p:spPr bwMode="auto">
          <a:xfrm>
            <a:off x="6094438" y="2425264"/>
            <a:ext cx="3986657" cy="672224"/>
          </a:xfrm>
          <a:prstGeom prst="rect">
            <a:avLst/>
          </a:prstGeom>
          <a:gradFill>
            <a:gsLst>
              <a:gs pos="11250">
                <a:schemeClr val="tx2"/>
              </a:gs>
              <a:gs pos="46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err="1">
                <a:gradFill>
                  <a:gsLst>
                    <a:gs pos="0">
                      <a:srgbClr val="FFFFFF"/>
                    </a:gs>
                    <a:gs pos="100000">
                      <a:srgbClr val="FFFFFF"/>
                    </a:gs>
                  </a:gsLst>
                  <a:lin ang="5400000" scaled="0"/>
                </a:gradFill>
                <a:ea typeface="Segoe UI" pitchFamily="34" charset="0"/>
                <a:cs typeface="Segoe UI" pitchFamily="34" charset="0"/>
              </a:rPr>
              <a:t>Docker</a:t>
            </a:r>
            <a:r>
              <a:rPr lang="en-US" sz="1567" dirty="0">
                <a:gradFill>
                  <a:gsLst>
                    <a:gs pos="0">
                      <a:srgbClr val="FFFFFF"/>
                    </a:gs>
                    <a:gs pos="100000">
                      <a:srgbClr val="FFFFFF"/>
                    </a:gs>
                  </a:gsLst>
                  <a:lin ang="5400000" scaled="0"/>
                </a:gradFill>
                <a:ea typeface="Segoe UI" pitchFamily="34" charset="0"/>
                <a:cs typeface="Segoe UI" pitchFamily="34" charset="0"/>
              </a:rPr>
              <a:t> Client</a:t>
            </a:r>
          </a:p>
        </p:txBody>
      </p:sp>
      <p:sp>
        <p:nvSpPr>
          <p:cNvPr id="9" name="Rectangle 8"/>
          <p:cNvSpPr/>
          <p:nvPr/>
        </p:nvSpPr>
        <p:spPr bwMode="auto">
          <a:xfrm>
            <a:off x="6094438" y="3140061"/>
            <a:ext cx="1960651" cy="60686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marL="728174"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0" name="Rectangle 9"/>
          <p:cNvSpPr/>
          <p:nvPr/>
        </p:nvSpPr>
        <p:spPr bwMode="auto">
          <a:xfrm>
            <a:off x="8120444" y="3140061"/>
            <a:ext cx="1960651" cy="60686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616148"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ea typeface="Segoe UI" pitchFamily="34" charset="0"/>
                <a:cs typeface="Segoe UI" pitchFamily="34" charset="0"/>
              </a:rPr>
              <a:t>Linux</a:t>
            </a:r>
          </a:p>
        </p:txBody>
      </p:sp>
      <p:sp>
        <p:nvSpPr>
          <p:cNvPr id="11" name="Rectangle 10"/>
          <p:cNvSpPr/>
          <p:nvPr/>
        </p:nvSpPr>
        <p:spPr bwMode="auto">
          <a:xfrm>
            <a:off x="6094438" y="3789502"/>
            <a:ext cx="1960651" cy="6068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Docker Engine</a:t>
            </a:r>
          </a:p>
          <a:p>
            <a:pPr algn="ctr" defTabSz="913927"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(Daemon)</a:t>
            </a:r>
          </a:p>
        </p:txBody>
      </p:sp>
      <p:sp>
        <p:nvSpPr>
          <p:cNvPr id="13" name="Rectangle 12"/>
          <p:cNvSpPr/>
          <p:nvPr/>
        </p:nvSpPr>
        <p:spPr bwMode="auto">
          <a:xfrm>
            <a:off x="6094438" y="4438944"/>
            <a:ext cx="1960651" cy="606868"/>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gradFill>
                  <a:gsLst>
                    <a:gs pos="0">
                      <a:schemeClr val="tx1"/>
                    </a:gs>
                    <a:gs pos="100000">
                      <a:schemeClr val="tx1"/>
                    </a:gs>
                  </a:gsLst>
                  <a:lin ang="5400000" scaled="0"/>
                </a:gradFill>
                <a:ea typeface="Segoe UI" pitchFamily="34" charset="0"/>
                <a:cs typeface="Segoe UI" pitchFamily="34" charset="0"/>
              </a:rPr>
              <a:t>Windows Server</a:t>
            </a:r>
          </a:p>
          <a:p>
            <a:pPr algn="ctr" defTabSz="913927" fontAlgn="base">
              <a:lnSpc>
                <a:spcPct val="90000"/>
              </a:lnSpc>
              <a:spcBef>
                <a:spcPct val="0"/>
              </a:spcBef>
              <a:spcAft>
                <a:spcPct val="0"/>
              </a:spcAft>
            </a:pPr>
            <a:r>
              <a:rPr lang="en-US" sz="1175" dirty="0">
                <a:gradFill>
                  <a:gsLst>
                    <a:gs pos="0">
                      <a:schemeClr val="tx1"/>
                    </a:gs>
                    <a:gs pos="100000">
                      <a:schemeClr val="tx1"/>
                    </a:gs>
                  </a:gsLst>
                  <a:lin ang="5400000" scaled="0"/>
                </a:gradFill>
                <a:ea typeface="Segoe UI" pitchFamily="34" charset="0"/>
                <a:cs typeface="Segoe UI" pitchFamily="34" charset="0"/>
              </a:rPr>
              <a:t>Container Support</a:t>
            </a:r>
          </a:p>
          <a:p>
            <a:pPr algn="ctr" defTabSz="913927" fontAlgn="base">
              <a:lnSpc>
                <a:spcPct val="90000"/>
              </a:lnSpc>
              <a:spcBef>
                <a:spcPct val="0"/>
              </a:spcBef>
              <a:spcAft>
                <a:spcPct val="0"/>
              </a:spcAft>
            </a:pPr>
            <a:endParaRPr lang="en-US" sz="1175" dirty="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p:cNvSpPr/>
          <p:nvPr/>
        </p:nvSpPr>
        <p:spPr bwMode="auto">
          <a:xfrm>
            <a:off x="8120444" y="4438944"/>
            <a:ext cx="1960651" cy="606868"/>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gradFill>
                  <a:gsLst>
                    <a:gs pos="0">
                      <a:schemeClr val="tx1"/>
                    </a:gs>
                    <a:gs pos="100000">
                      <a:schemeClr val="tx1"/>
                    </a:gs>
                  </a:gsLst>
                  <a:lin ang="5400000" scaled="0"/>
                </a:gradFill>
                <a:ea typeface="Segoe UI" pitchFamily="34" charset="0"/>
                <a:cs typeface="Segoe UI" pitchFamily="34" charset="0"/>
              </a:rPr>
              <a:t>Linux Container</a:t>
            </a:r>
          </a:p>
          <a:p>
            <a:pPr algn="ctr" defTabSz="913927" fontAlgn="base">
              <a:lnSpc>
                <a:spcPct val="90000"/>
              </a:lnSpc>
              <a:spcBef>
                <a:spcPct val="0"/>
              </a:spcBef>
              <a:spcAft>
                <a:spcPct val="0"/>
              </a:spcAft>
            </a:pPr>
            <a:r>
              <a:rPr lang="en-US" sz="1175" dirty="0">
                <a:gradFill>
                  <a:gsLst>
                    <a:gs pos="0">
                      <a:schemeClr val="tx1"/>
                    </a:gs>
                    <a:gs pos="100000">
                      <a:schemeClr val="tx1"/>
                    </a:gs>
                  </a:gsLst>
                  <a:lin ang="5400000" scaled="0"/>
                </a:gradFill>
                <a:ea typeface="Segoe UI" pitchFamily="34" charset="0"/>
                <a:cs typeface="Segoe UI" pitchFamily="34" charset="0"/>
              </a:rPr>
              <a:t>Support (LXC)</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51379" y="3118561"/>
            <a:ext cx="603977" cy="649654"/>
          </a:xfrm>
          <a:prstGeom prst="rect">
            <a:avLst/>
          </a:prstGeom>
        </p:spPr>
      </p:pic>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412931" y="3211763"/>
            <a:ext cx="446704" cy="46346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120444" y="3789502"/>
            <a:ext cx="1960651" cy="6068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err="1">
                <a:gradFill>
                  <a:gsLst>
                    <a:gs pos="0">
                      <a:srgbClr val="FFFFFF"/>
                    </a:gs>
                    <a:gs pos="100000">
                      <a:srgbClr val="FFFFFF"/>
                    </a:gs>
                  </a:gsLst>
                  <a:lin ang="5400000" scaled="0"/>
                </a:gradFill>
                <a:ea typeface="Segoe UI" pitchFamily="34" charset="0"/>
                <a:cs typeface="Segoe UI" pitchFamily="34" charset="0"/>
              </a:rPr>
              <a:t>Docker</a:t>
            </a:r>
            <a:r>
              <a:rPr lang="en-US" sz="1175" dirty="0">
                <a:gradFill>
                  <a:gsLst>
                    <a:gs pos="0">
                      <a:srgbClr val="FFFFFF"/>
                    </a:gs>
                    <a:gs pos="100000">
                      <a:srgbClr val="FFFFFF"/>
                    </a:gs>
                  </a:gsLst>
                  <a:lin ang="5400000" scaled="0"/>
                </a:gradFill>
                <a:ea typeface="Segoe UI" pitchFamily="34" charset="0"/>
                <a:cs typeface="Segoe UI" pitchFamily="34" charset="0"/>
              </a:rPr>
              <a:t> Engine</a:t>
            </a:r>
          </a:p>
          <a:p>
            <a:pPr algn="ctr" defTabSz="913927"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(Daemon)</a:t>
            </a:r>
          </a:p>
        </p:txBody>
      </p:sp>
      <p:grpSp>
        <p:nvGrpSpPr>
          <p:cNvPr id="21" name="Group 20"/>
          <p:cNvGrpSpPr/>
          <p:nvPr/>
        </p:nvGrpSpPr>
        <p:grpSpPr>
          <a:xfrm>
            <a:off x="5513541" y="4623421"/>
            <a:ext cx="834985" cy="883916"/>
            <a:chOff x="4541521" y="2912451"/>
            <a:chExt cx="1259088" cy="1286605"/>
          </a:xfrm>
        </p:grpSpPr>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44814" numCol="1" spcCol="0" rtlCol="0" fromWordArt="0" anchor="b" anchorCtr="0" forceAA="0" compatLnSpc="1">
              <a:prstTxWarp prst="textNoShape">
                <a:avLst/>
              </a:prstTxWarp>
              <a:noAutofit/>
            </a:bodyPr>
            <a:lstStyle/>
            <a:p>
              <a:pPr algn="ctr">
                <a:lnSpc>
                  <a:spcPct val="90000"/>
                </a:lnSpc>
              </a:pPr>
              <a:endParaRPr lang="en-US" sz="1028" dirty="0">
                <a:gradFill>
                  <a:gsLst>
                    <a:gs pos="2917">
                      <a:schemeClr val="bg1"/>
                    </a:gs>
                    <a:gs pos="31000">
                      <a:schemeClr val="bg1"/>
                    </a:gs>
                  </a:gsLst>
                  <a:lin ang="5400000" scaled="0"/>
                </a:gradFill>
              </a:endParaRPr>
            </a:p>
          </p:txBody>
        </p:sp>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9865554" y="4623424"/>
            <a:ext cx="831747" cy="881807"/>
            <a:chOff x="6004156" y="2912452"/>
            <a:chExt cx="1259089" cy="1286607"/>
          </a:xfrm>
        </p:grpSpPr>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143407" rIns="44814" bIns="44814" numCol="1" spcCol="0" rtlCol="0" fromWordArt="0" anchor="b" anchorCtr="0" forceAA="0" compatLnSpc="1">
              <a:prstTxWarp prst="textNoShape">
                <a:avLst/>
              </a:prstTxWarp>
              <a:noAutofit/>
            </a:bodyPr>
            <a:lstStyle/>
            <a:p>
              <a:pPr algn="ctr">
                <a:lnSpc>
                  <a:spcPct val="90000"/>
                </a:lnSpc>
              </a:pPr>
              <a:endParaRPr lang="en-US" sz="1028" dirty="0">
                <a:gradFill>
                  <a:gsLst>
                    <a:gs pos="2917">
                      <a:schemeClr val="bg1"/>
                    </a:gs>
                    <a:gs pos="31000">
                      <a:schemeClr val="bg1"/>
                    </a:gs>
                  </a:gsLst>
                  <a:lin ang="5400000" scaled="0"/>
                </a:gradFill>
              </a:endParaRPr>
            </a:p>
          </p:txBody>
        </p:sp>
        <p:pic>
          <p:nvPicPr>
            <p:cNvPr id="28"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373581" y="2297537"/>
            <a:ext cx="1123190" cy="976919"/>
          </a:xfrm>
          <a:prstGeom prst="rect">
            <a:avLst/>
          </a:prstGeom>
          <a:noFill/>
        </p:spPr>
        <p:txBody>
          <a:bodyPr wrap="none" lIns="179259" tIns="143407" rIns="179259" bIns="143407" rtlCol="0">
            <a:spAutoFit/>
          </a:bodyPr>
          <a:lstStyle/>
          <a:p>
            <a:pPr>
              <a:lnSpc>
                <a:spcPct val="90000"/>
              </a:lnSpc>
              <a:spcAft>
                <a:spcPts val="196"/>
              </a:spcAft>
            </a:pPr>
            <a:r>
              <a:rPr lang="en-US" sz="1175" b="1" spc="-29" dirty="0">
                <a:gradFill>
                  <a:gsLst>
                    <a:gs pos="2917">
                      <a:schemeClr val="tx1"/>
                    </a:gs>
                    <a:gs pos="30000">
                      <a:schemeClr val="tx1"/>
                    </a:gs>
                  </a:gsLst>
                  <a:lin ang="5400000" scaled="0"/>
                </a:gradFill>
              </a:rPr>
              <a:t>Docker.exe</a:t>
            </a:r>
          </a:p>
          <a:p>
            <a:pPr>
              <a:lnSpc>
                <a:spcPct val="90000"/>
              </a:lnSpc>
              <a:spcAft>
                <a:spcPts val="196"/>
              </a:spcAft>
            </a:pPr>
            <a:r>
              <a:rPr lang="en-US" sz="1077" spc="-29" dirty="0">
                <a:gradFill>
                  <a:gsLst>
                    <a:gs pos="2917">
                      <a:schemeClr val="tx1"/>
                    </a:gs>
                    <a:gs pos="30000">
                      <a:schemeClr val="tx1"/>
                    </a:gs>
                  </a:gsLst>
                  <a:lin ang="5400000" scaled="0"/>
                </a:gradFill>
              </a:rPr>
              <a:t>Examples:</a:t>
            </a:r>
          </a:p>
          <a:p>
            <a:pPr>
              <a:lnSpc>
                <a:spcPct val="90000"/>
              </a:lnSpc>
              <a:spcAft>
                <a:spcPts val="196"/>
              </a:spcAft>
            </a:pPr>
            <a:r>
              <a:rPr lang="en-US" sz="1077" spc="-29" dirty="0" err="1">
                <a:gradFill>
                  <a:gsLst>
                    <a:gs pos="2917">
                      <a:schemeClr val="tx1"/>
                    </a:gs>
                    <a:gs pos="30000">
                      <a:schemeClr val="tx1"/>
                    </a:gs>
                  </a:gsLst>
                  <a:lin ang="5400000" scaled="0"/>
                </a:gradFill>
              </a:rPr>
              <a:t>docker</a:t>
            </a:r>
            <a:r>
              <a:rPr lang="en-US" sz="1077" spc="-29" dirty="0">
                <a:gradFill>
                  <a:gsLst>
                    <a:gs pos="2917">
                      <a:schemeClr val="tx1"/>
                    </a:gs>
                    <a:gs pos="30000">
                      <a:schemeClr val="tx1"/>
                    </a:gs>
                  </a:gsLst>
                  <a:lin ang="5400000" scaled="0"/>
                </a:gradFill>
              </a:rPr>
              <a:t> run</a:t>
            </a:r>
          </a:p>
          <a:p>
            <a:pPr>
              <a:lnSpc>
                <a:spcPct val="90000"/>
              </a:lnSpc>
              <a:spcAft>
                <a:spcPts val="196"/>
              </a:spcAft>
            </a:pPr>
            <a:r>
              <a:rPr lang="en-US" sz="1077" spc="-29" dirty="0" err="1">
                <a:gradFill>
                  <a:gsLst>
                    <a:gs pos="2917">
                      <a:schemeClr val="tx1"/>
                    </a:gs>
                    <a:gs pos="30000">
                      <a:schemeClr val="tx1"/>
                    </a:gs>
                  </a:gsLst>
                  <a:lin ang="5400000" scaled="0"/>
                </a:gradFill>
              </a:rPr>
              <a:t>docker</a:t>
            </a:r>
            <a:r>
              <a:rPr lang="en-US" sz="1077" spc="-29" dirty="0">
                <a:gradFill>
                  <a:gsLst>
                    <a:gs pos="2917">
                      <a:schemeClr val="tx1"/>
                    </a:gs>
                    <a:gs pos="30000">
                      <a:schemeClr val="tx1"/>
                    </a:gs>
                  </a:gsLst>
                  <a:lin ang="5400000" scaled="0"/>
                </a:gradFill>
              </a:rPr>
              <a:t> images</a:t>
            </a:r>
          </a:p>
        </p:txBody>
      </p:sp>
      <p:sp>
        <p:nvSpPr>
          <p:cNvPr id="31" name="TextBox 30"/>
          <p:cNvSpPr txBox="1"/>
          <p:nvPr/>
        </p:nvSpPr>
        <p:spPr>
          <a:xfrm>
            <a:off x="10373583" y="3531162"/>
            <a:ext cx="1631021" cy="1015391"/>
          </a:xfrm>
          <a:prstGeom prst="rect">
            <a:avLst/>
          </a:prstGeom>
          <a:noFill/>
        </p:spPr>
        <p:txBody>
          <a:bodyPr wrap="none" lIns="179259" tIns="143407" rIns="179259" bIns="143407" rtlCol="0">
            <a:spAutoFit/>
          </a:bodyPr>
          <a:lstStyle/>
          <a:p>
            <a:pPr>
              <a:lnSpc>
                <a:spcPct val="90000"/>
              </a:lnSpc>
              <a:spcAft>
                <a:spcPts val="294"/>
              </a:spcAft>
            </a:pPr>
            <a:r>
              <a:rPr lang="en-US" sz="1175" b="1" spc="-29" dirty="0">
                <a:gradFill>
                  <a:gsLst>
                    <a:gs pos="2917">
                      <a:schemeClr val="tx1"/>
                    </a:gs>
                    <a:gs pos="30000">
                      <a:schemeClr val="tx1"/>
                    </a:gs>
                  </a:gsLst>
                  <a:lin ang="5400000" scaled="0"/>
                </a:gradFill>
              </a:rPr>
              <a:t>Docker Remote API</a:t>
            </a:r>
          </a:p>
          <a:p>
            <a:pPr>
              <a:lnSpc>
                <a:spcPct val="90000"/>
              </a:lnSpc>
              <a:spcAft>
                <a:spcPts val="294"/>
              </a:spcAft>
            </a:pPr>
            <a:r>
              <a:rPr lang="en-US" sz="1077" spc="-29" dirty="0">
                <a:gradFill>
                  <a:gsLst>
                    <a:gs pos="2917">
                      <a:schemeClr val="tx1"/>
                    </a:gs>
                    <a:gs pos="30000">
                      <a:schemeClr val="tx1"/>
                    </a:gs>
                  </a:gsLst>
                  <a:lin ang="5400000" scaled="0"/>
                </a:gradFill>
              </a:rPr>
              <a:t>Examples:</a:t>
            </a:r>
          </a:p>
          <a:p>
            <a:pPr>
              <a:lnSpc>
                <a:spcPct val="90000"/>
              </a:lnSpc>
              <a:spcAft>
                <a:spcPts val="294"/>
              </a:spcAft>
            </a:pPr>
            <a:r>
              <a:rPr lang="en-US" sz="1077" spc="-29" dirty="0">
                <a:gradFill>
                  <a:gsLst>
                    <a:gs pos="2917">
                      <a:schemeClr val="tx1"/>
                    </a:gs>
                    <a:gs pos="30000">
                      <a:schemeClr val="tx1"/>
                    </a:gs>
                  </a:gsLst>
                  <a:lin ang="5400000" scaled="0"/>
                </a:gradFill>
              </a:rPr>
              <a:t>GET   images/</a:t>
            </a:r>
            <a:r>
              <a:rPr lang="en-US" sz="1077" spc="-29" dirty="0" err="1">
                <a:gradFill>
                  <a:gsLst>
                    <a:gs pos="2917">
                      <a:schemeClr val="tx1"/>
                    </a:gs>
                    <a:gs pos="30000">
                      <a:schemeClr val="tx1"/>
                    </a:gs>
                  </a:gsLst>
                  <a:lin ang="5400000" scaled="0"/>
                </a:gradFill>
              </a:rPr>
              <a:t>json</a:t>
            </a:r>
            <a:endParaRPr lang="en-US" sz="1077" spc="-29" dirty="0">
              <a:gradFill>
                <a:gsLst>
                  <a:gs pos="2917">
                    <a:schemeClr val="tx1"/>
                  </a:gs>
                  <a:gs pos="30000">
                    <a:schemeClr val="tx1"/>
                  </a:gs>
                </a:gsLst>
                <a:lin ang="5400000" scaled="0"/>
              </a:gradFill>
            </a:endParaRPr>
          </a:p>
          <a:p>
            <a:pPr>
              <a:lnSpc>
                <a:spcPct val="90000"/>
              </a:lnSpc>
              <a:spcAft>
                <a:spcPts val="294"/>
              </a:spcAft>
            </a:pPr>
            <a:r>
              <a:rPr lang="en-US" sz="1077" spc="-29" dirty="0">
                <a:gradFill>
                  <a:gsLst>
                    <a:gs pos="2917">
                      <a:schemeClr val="tx1"/>
                    </a:gs>
                    <a:gs pos="30000">
                      <a:schemeClr val="tx1"/>
                    </a:gs>
                  </a:gsLst>
                  <a:lin ang="5400000" scaled="0"/>
                </a:gradFill>
              </a:rPr>
              <a:t>POST  containers/create</a:t>
            </a:r>
          </a:p>
        </p:txBody>
      </p:sp>
      <p:cxnSp>
        <p:nvCxnSpPr>
          <p:cNvPr id="33" name="Straight Connector 32"/>
          <p:cNvCxnSpPr/>
          <p:nvPr/>
        </p:nvCxnSpPr>
        <p:spPr>
          <a:xfrm>
            <a:off x="10151556" y="3442935"/>
            <a:ext cx="139610"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300500" y="3442935"/>
            <a:ext cx="0" cy="1101883"/>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151556" y="4544161"/>
            <a:ext cx="139610"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300500" y="3993875"/>
            <a:ext cx="94921"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867022" y="3440973"/>
            <a:ext cx="148946" cy="1101883"/>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10164259" y="2761375"/>
            <a:ext cx="224952" cy="0"/>
          </a:xfrm>
          <a:prstGeom prst="line">
            <a:avLst/>
          </a:prstGeom>
          <a:ln w="50800" cap="rnd">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Application Gateway vs Load Balancer</a:t>
            </a:r>
            <a:endParaRPr lang="ru-RU" sz="4800" dirty="0"/>
          </a:p>
        </p:txBody>
      </p:sp>
      <p:pic>
        <p:nvPicPr>
          <p:cNvPr id="3" name="Picture 2"/>
          <p:cNvPicPr>
            <a:picLocks noChangeAspect="1"/>
          </p:cNvPicPr>
          <p:nvPr/>
        </p:nvPicPr>
        <p:blipFill>
          <a:blip r:embed="rId2"/>
          <a:stretch>
            <a:fillRect/>
          </a:stretch>
        </p:blipFill>
        <p:spPr>
          <a:xfrm>
            <a:off x="2395728" y="948404"/>
            <a:ext cx="6675120" cy="5829055"/>
          </a:xfrm>
          <a:prstGeom prst="rect">
            <a:avLst/>
          </a:prstGeom>
        </p:spPr>
      </p:pic>
    </p:spTree>
    <p:extLst>
      <p:ext uri="{BB962C8B-B14F-4D97-AF65-F5344CB8AC3E}">
        <p14:creationId xmlns:p14="http://schemas.microsoft.com/office/powerpoint/2010/main" val="754797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0021" y="1577718"/>
            <a:ext cx="6227711" cy="4835417"/>
          </a:xfrm>
        </p:spPr>
        <p:txBody>
          <a:bodyPr/>
          <a:lstStyle/>
          <a:p>
            <a:r>
              <a:rPr lang="en-US" sz="3138" dirty="0">
                <a:solidFill>
                  <a:srgbClr val="0078D7"/>
                </a:solidFill>
                <a:latin typeface="+mj-lt"/>
              </a:rPr>
              <a:t>Simpler Service Management</a:t>
            </a:r>
          </a:p>
          <a:p>
            <a:pPr marL="513540" lvl="2" indent="-315127"/>
            <a:r>
              <a:rPr lang="en-US" sz="2745" dirty="0">
                <a:latin typeface="+mj-lt"/>
              </a:rPr>
              <a:t>No storage account management</a:t>
            </a:r>
          </a:p>
          <a:p>
            <a:pPr marL="513540" lvl="2" indent="-315127"/>
            <a:r>
              <a:rPr lang="en-US" sz="2745" dirty="0">
                <a:latin typeface="+mj-lt"/>
              </a:rPr>
              <a:t>No account limits per subscription</a:t>
            </a:r>
          </a:p>
          <a:p>
            <a:pPr marL="513540" lvl="2" indent="-315127"/>
            <a:r>
              <a:rPr lang="en-US" sz="2745" dirty="0">
                <a:latin typeface="+mj-lt"/>
              </a:rPr>
              <a:t>Better custom image management</a:t>
            </a:r>
          </a:p>
          <a:p>
            <a:pPr marL="513540" lvl="2" indent="-315127"/>
            <a:r>
              <a:rPr lang="en-US" sz="2745" dirty="0">
                <a:latin typeface="+mj-lt"/>
              </a:rPr>
              <a:t>Fixed disk sizes</a:t>
            </a:r>
          </a:p>
          <a:p>
            <a:endParaRPr lang="en-US" sz="3000" dirty="0">
              <a:latin typeface="+mj-lt"/>
            </a:endParaRPr>
          </a:p>
          <a:p>
            <a:r>
              <a:rPr lang="en-US" sz="3138" dirty="0">
                <a:solidFill>
                  <a:srgbClr val="0078D7"/>
                </a:solidFill>
                <a:latin typeface="+mj-lt"/>
              </a:rPr>
              <a:t>Reliability Improvements</a:t>
            </a:r>
          </a:p>
          <a:p>
            <a:pPr lvl="1"/>
            <a:r>
              <a:rPr lang="en-US" sz="2745" dirty="0">
                <a:latin typeface="+mj-lt"/>
              </a:rPr>
              <a:t>Availability Set isolation: Disks in different Storage clusters for FDs</a:t>
            </a:r>
          </a:p>
          <a:p>
            <a:pPr lvl="1"/>
            <a:r>
              <a:rPr lang="en-US" sz="2745" dirty="0">
                <a:latin typeface="+mj-lt"/>
              </a:rPr>
              <a:t>No account IOPS limit related crashes</a:t>
            </a:r>
          </a:p>
          <a:p>
            <a:pPr lvl="1"/>
            <a:endParaRPr lang="en-US" sz="2745" dirty="0">
              <a:latin typeface="+mj-lt"/>
            </a:endParaRPr>
          </a:p>
          <a:p>
            <a:endParaRPr lang="en-US" sz="2745" dirty="0">
              <a:latin typeface="+mj-lt"/>
            </a:endParaRPr>
          </a:p>
          <a:p>
            <a:endParaRPr lang="en-US" sz="2745" dirty="0">
              <a:latin typeface="+mj-lt"/>
            </a:endParaRPr>
          </a:p>
        </p:txBody>
      </p:sp>
      <p:sp>
        <p:nvSpPr>
          <p:cNvPr id="3" name="Title 2"/>
          <p:cNvSpPr>
            <a:spLocks noGrp="1"/>
          </p:cNvSpPr>
          <p:nvPr>
            <p:ph type="title"/>
          </p:nvPr>
        </p:nvSpPr>
        <p:spPr/>
        <p:txBody>
          <a:bodyPr/>
          <a:lstStyle/>
          <a:p>
            <a:r>
              <a:rPr lang="en-US" dirty="0"/>
              <a:t>Compute High </a:t>
            </a:r>
            <a:r>
              <a:rPr lang="en-US" dirty="0" err="1"/>
              <a:t>Availability:Managed</a:t>
            </a:r>
            <a:r>
              <a:rPr lang="en-US" dirty="0"/>
              <a:t> Disks</a:t>
            </a:r>
          </a:p>
        </p:txBody>
      </p:sp>
      <p:grpSp>
        <p:nvGrpSpPr>
          <p:cNvPr id="65" name="Group 64"/>
          <p:cNvGrpSpPr/>
          <p:nvPr/>
        </p:nvGrpSpPr>
        <p:grpSpPr>
          <a:xfrm>
            <a:off x="6803820" y="3137130"/>
            <a:ext cx="4796916" cy="3297778"/>
            <a:chOff x="3174447" y="2156347"/>
            <a:chExt cx="6486825" cy="4528999"/>
          </a:xfrm>
        </p:grpSpPr>
        <p:sp>
          <p:nvSpPr>
            <p:cNvPr id="45" name="Rounded Rectangle 44"/>
            <p:cNvSpPr/>
            <p:nvPr/>
          </p:nvSpPr>
          <p:spPr bwMode="auto">
            <a:xfrm>
              <a:off x="5517108" y="4777040"/>
              <a:ext cx="1801505" cy="1699670"/>
            </a:xfrm>
            <a:prstGeom prst="roundRect">
              <a:avLst/>
            </a:prstGeom>
            <a:solidFill>
              <a:schemeClr val="bg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46" name="Rounded Rectangle 45"/>
            <p:cNvSpPr/>
            <p:nvPr/>
          </p:nvSpPr>
          <p:spPr bwMode="auto">
            <a:xfrm>
              <a:off x="7786049" y="4777040"/>
              <a:ext cx="1801505" cy="1699670"/>
            </a:xfrm>
            <a:prstGeom prst="roundRect">
              <a:avLst/>
            </a:prstGeom>
            <a:solidFill>
              <a:schemeClr val="bg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47" name="TextBox 46"/>
            <p:cNvSpPr txBox="1"/>
            <p:nvPr/>
          </p:nvSpPr>
          <p:spPr>
            <a:xfrm>
              <a:off x="5470684" y="5660833"/>
              <a:ext cx="1894350" cy="1006502"/>
            </a:xfrm>
            <a:prstGeom prst="rect">
              <a:avLst/>
            </a:prstGeom>
            <a:noFill/>
          </p:spPr>
          <p:txBody>
            <a:bodyPr wrap="none" lIns="179306" tIns="143444" rIns="179306" bIns="143444" rtlCol="0">
              <a:spAutoFit/>
            </a:bodyPr>
            <a:lstStyle/>
            <a:p>
              <a:pPr algn="ctr" defTabSz="896580">
                <a:lnSpc>
                  <a:spcPct val="90000"/>
                </a:lnSpc>
                <a:spcAft>
                  <a:spcPts val="588"/>
                </a:spcAft>
              </a:pPr>
              <a:r>
                <a:rPr lang="en-US" sz="1569" kern="0" dirty="0">
                  <a:solidFill>
                    <a:srgbClr val="505050"/>
                  </a:solidFill>
                </a:rPr>
                <a:t>Storage </a:t>
              </a:r>
              <a:br>
                <a:rPr lang="en-US" sz="1569" kern="0" dirty="0">
                  <a:solidFill>
                    <a:srgbClr val="505050"/>
                  </a:solidFill>
                </a:rPr>
              </a:br>
              <a:r>
                <a:rPr lang="en-US" sz="1569" kern="0" dirty="0">
                  <a:solidFill>
                    <a:srgbClr val="505050"/>
                  </a:solidFill>
                </a:rPr>
                <a:t>Cluster FD2</a:t>
              </a:r>
            </a:p>
          </p:txBody>
        </p:sp>
        <p:sp>
          <p:nvSpPr>
            <p:cNvPr id="48" name="TextBox 47"/>
            <p:cNvSpPr txBox="1"/>
            <p:nvPr/>
          </p:nvSpPr>
          <p:spPr>
            <a:xfrm>
              <a:off x="7766922" y="5678844"/>
              <a:ext cx="1894350" cy="1006502"/>
            </a:xfrm>
            <a:prstGeom prst="rect">
              <a:avLst/>
            </a:prstGeom>
            <a:noFill/>
          </p:spPr>
          <p:txBody>
            <a:bodyPr wrap="none" lIns="179306" tIns="143444" rIns="179306" bIns="143444" rtlCol="0">
              <a:spAutoFit/>
            </a:bodyPr>
            <a:lstStyle/>
            <a:p>
              <a:pPr algn="ctr" defTabSz="896580">
                <a:lnSpc>
                  <a:spcPct val="90000"/>
                </a:lnSpc>
                <a:spcAft>
                  <a:spcPts val="588"/>
                </a:spcAft>
              </a:pPr>
              <a:r>
                <a:rPr lang="en-US" sz="1569" kern="0" dirty="0">
                  <a:solidFill>
                    <a:srgbClr val="505050"/>
                  </a:solidFill>
                </a:rPr>
                <a:t>Storage </a:t>
              </a:r>
              <a:br>
                <a:rPr lang="en-US" sz="1569" kern="0" dirty="0">
                  <a:solidFill>
                    <a:srgbClr val="505050"/>
                  </a:solidFill>
                </a:rPr>
              </a:br>
              <a:r>
                <a:rPr lang="en-US" sz="1569" kern="0" dirty="0">
                  <a:solidFill>
                    <a:srgbClr val="505050"/>
                  </a:solidFill>
                </a:rPr>
                <a:t>Cluster FD3</a:t>
              </a:r>
            </a:p>
          </p:txBody>
        </p:sp>
        <p:sp>
          <p:nvSpPr>
            <p:cNvPr id="49" name="Rounded Rectangle 48"/>
            <p:cNvSpPr/>
            <p:nvPr/>
          </p:nvSpPr>
          <p:spPr bwMode="auto">
            <a:xfrm>
              <a:off x="3248167" y="4777040"/>
              <a:ext cx="1801505" cy="1699670"/>
            </a:xfrm>
            <a:prstGeom prst="roundRect">
              <a:avLst/>
            </a:prstGeom>
            <a:solidFill>
              <a:schemeClr val="bg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50" name="Rounded Rectangle 49"/>
            <p:cNvSpPr/>
            <p:nvPr/>
          </p:nvSpPr>
          <p:spPr bwMode="auto">
            <a:xfrm>
              <a:off x="4121624" y="2156347"/>
              <a:ext cx="4531057" cy="709683"/>
            </a:xfrm>
            <a:prstGeom prst="round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Availability Set</a:t>
              </a:r>
            </a:p>
            <a:p>
              <a:pPr algn="ctr" defTabSz="914300" fontAlgn="base">
                <a:spcBef>
                  <a:spcPct val="0"/>
                </a:spcBef>
                <a:spcAft>
                  <a:spcPct val="0"/>
                </a:spcAft>
              </a:pPr>
              <a:r>
                <a:rPr lang="en-US" sz="1765" kern="0" dirty="0">
                  <a:gradFill>
                    <a:gsLst>
                      <a:gs pos="0">
                        <a:srgbClr val="FFFFFF"/>
                      </a:gs>
                      <a:gs pos="100000">
                        <a:srgbClr val="FFFFFF"/>
                      </a:gs>
                    </a:gsLst>
                    <a:lin ang="5400000" scaled="0"/>
                  </a:gradFill>
                </a:rPr>
                <a:t>Fault Domains: 3</a:t>
              </a:r>
            </a:p>
          </p:txBody>
        </p:sp>
        <p:sp>
          <p:nvSpPr>
            <p:cNvPr id="51" name="Rectangle 50"/>
            <p:cNvSpPr/>
            <p:nvPr/>
          </p:nvSpPr>
          <p:spPr bwMode="auto">
            <a:xfrm>
              <a:off x="3473355" y="3343702"/>
              <a:ext cx="1296537" cy="84616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SQL1</a:t>
              </a:r>
            </a:p>
            <a:p>
              <a:pPr algn="ctr" defTabSz="914300" fontAlgn="base">
                <a:spcBef>
                  <a:spcPct val="0"/>
                </a:spcBef>
                <a:spcAft>
                  <a:spcPct val="0"/>
                </a:spcAft>
              </a:pPr>
              <a:r>
                <a:rPr lang="en-US" sz="1765" kern="0" dirty="0">
                  <a:gradFill>
                    <a:gsLst>
                      <a:gs pos="0">
                        <a:srgbClr val="FFFFFF"/>
                      </a:gs>
                      <a:gs pos="100000">
                        <a:srgbClr val="FFFFFF"/>
                      </a:gs>
                    </a:gsLst>
                    <a:lin ang="5400000" scaled="0"/>
                  </a:gradFill>
                </a:rPr>
                <a:t>FD:1</a:t>
              </a:r>
            </a:p>
          </p:txBody>
        </p:sp>
        <p:sp>
          <p:nvSpPr>
            <p:cNvPr id="52" name="Rectangle 51"/>
            <p:cNvSpPr/>
            <p:nvPr/>
          </p:nvSpPr>
          <p:spPr bwMode="auto">
            <a:xfrm>
              <a:off x="5738883" y="3343702"/>
              <a:ext cx="1296537" cy="84616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SQL2</a:t>
              </a:r>
            </a:p>
            <a:p>
              <a:pPr algn="ctr" defTabSz="914300" fontAlgn="base">
                <a:spcBef>
                  <a:spcPct val="0"/>
                </a:spcBef>
                <a:spcAft>
                  <a:spcPct val="0"/>
                </a:spcAft>
              </a:pPr>
              <a:r>
                <a:rPr lang="en-US" sz="1765" kern="0" dirty="0">
                  <a:gradFill>
                    <a:gsLst>
                      <a:gs pos="0">
                        <a:srgbClr val="FFFFFF"/>
                      </a:gs>
                      <a:gs pos="100000">
                        <a:srgbClr val="FFFFFF"/>
                      </a:gs>
                    </a:gsLst>
                    <a:lin ang="5400000" scaled="0"/>
                  </a:gradFill>
                </a:rPr>
                <a:t>FD:2</a:t>
              </a:r>
            </a:p>
          </p:txBody>
        </p:sp>
        <p:sp>
          <p:nvSpPr>
            <p:cNvPr id="53" name="Rectangle 52"/>
            <p:cNvSpPr/>
            <p:nvPr/>
          </p:nvSpPr>
          <p:spPr bwMode="auto">
            <a:xfrm>
              <a:off x="8004412" y="3343702"/>
              <a:ext cx="1296537" cy="84616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SQL3</a:t>
              </a:r>
            </a:p>
            <a:p>
              <a:pPr algn="ctr" defTabSz="914300" fontAlgn="base">
                <a:spcBef>
                  <a:spcPct val="0"/>
                </a:spcBef>
                <a:spcAft>
                  <a:spcPct val="0"/>
                </a:spcAft>
              </a:pPr>
              <a:r>
                <a:rPr lang="en-US" sz="1765" kern="0" dirty="0">
                  <a:gradFill>
                    <a:gsLst>
                      <a:gs pos="0">
                        <a:srgbClr val="FFFFFF"/>
                      </a:gs>
                      <a:gs pos="100000">
                        <a:srgbClr val="FFFFFF"/>
                      </a:gs>
                    </a:gsLst>
                    <a:lin ang="5400000" scaled="0"/>
                  </a:gradFill>
                </a:rPr>
                <a:t>FD:3</a:t>
              </a:r>
            </a:p>
          </p:txBody>
        </p:sp>
        <p:sp>
          <p:nvSpPr>
            <p:cNvPr id="54" name="Can 53"/>
            <p:cNvSpPr/>
            <p:nvPr/>
          </p:nvSpPr>
          <p:spPr bwMode="auto">
            <a:xfrm>
              <a:off x="3691718" y="4844955"/>
              <a:ext cx="859809" cy="996287"/>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Blob1</a:t>
              </a:r>
            </a:p>
          </p:txBody>
        </p:sp>
        <p:sp>
          <p:nvSpPr>
            <p:cNvPr id="55" name="Can 54"/>
            <p:cNvSpPr/>
            <p:nvPr/>
          </p:nvSpPr>
          <p:spPr bwMode="auto">
            <a:xfrm>
              <a:off x="5957246" y="4844955"/>
              <a:ext cx="859809" cy="996287"/>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Blob2</a:t>
              </a:r>
            </a:p>
          </p:txBody>
        </p:sp>
        <p:sp>
          <p:nvSpPr>
            <p:cNvPr id="56" name="Can 55"/>
            <p:cNvSpPr/>
            <p:nvPr/>
          </p:nvSpPr>
          <p:spPr bwMode="auto">
            <a:xfrm>
              <a:off x="8222775" y="4844954"/>
              <a:ext cx="859809" cy="996287"/>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Blob3</a:t>
              </a:r>
            </a:p>
          </p:txBody>
        </p:sp>
        <p:sp>
          <p:nvSpPr>
            <p:cNvPr id="57" name="TextBox 56"/>
            <p:cNvSpPr txBox="1"/>
            <p:nvPr/>
          </p:nvSpPr>
          <p:spPr>
            <a:xfrm>
              <a:off x="3174447" y="5660833"/>
              <a:ext cx="1894350" cy="1006502"/>
            </a:xfrm>
            <a:prstGeom prst="rect">
              <a:avLst/>
            </a:prstGeom>
            <a:noFill/>
          </p:spPr>
          <p:txBody>
            <a:bodyPr wrap="none" lIns="179306" tIns="143444" rIns="179306" bIns="143444" rtlCol="0">
              <a:spAutoFit/>
            </a:bodyPr>
            <a:lstStyle/>
            <a:p>
              <a:pPr algn="ctr" defTabSz="896580">
                <a:lnSpc>
                  <a:spcPct val="90000"/>
                </a:lnSpc>
                <a:spcAft>
                  <a:spcPts val="588"/>
                </a:spcAft>
              </a:pPr>
              <a:r>
                <a:rPr lang="en-US" sz="1569" kern="0" dirty="0">
                  <a:solidFill>
                    <a:srgbClr val="505050"/>
                  </a:solidFill>
                </a:rPr>
                <a:t>Storage </a:t>
              </a:r>
              <a:br>
                <a:rPr lang="en-US" sz="1569" kern="0" dirty="0">
                  <a:solidFill>
                    <a:srgbClr val="505050"/>
                  </a:solidFill>
                </a:rPr>
              </a:br>
              <a:r>
                <a:rPr lang="en-US" sz="1569" kern="0" dirty="0">
                  <a:solidFill>
                    <a:srgbClr val="505050"/>
                  </a:solidFill>
                </a:rPr>
                <a:t>Cluster FD1</a:t>
              </a:r>
            </a:p>
          </p:txBody>
        </p:sp>
        <p:cxnSp>
          <p:nvCxnSpPr>
            <p:cNvPr id="58" name="Straight Connector 57"/>
            <p:cNvCxnSpPr>
              <a:endCxn id="51" idx="0"/>
            </p:cNvCxnSpPr>
            <p:nvPr/>
          </p:nvCxnSpPr>
          <p:spPr>
            <a:xfrm flipH="1">
              <a:off x="4121624" y="2866030"/>
              <a:ext cx="928048" cy="4776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2"/>
              <a:endCxn id="52" idx="0"/>
            </p:cNvCxnSpPr>
            <p:nvPr/>
          </p:nvCxnSpPr>
          <p:spPr>
            <a:xfrm flipH="1">
              <a:off x="6387152" y="2866030"/>
              <a:ext cx="1" cy="4776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53" idx="0"/>
            </p:cNvCxnSpPr>
            <p:nvPr/>
          </p:nvCxnSpPr>
          <p:spPr>
            <a:xfrm>
              <a:off x="7724631" y="2838734"/>
              <a:ext cx="928050" cy="5049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1" idx="2"/>
              <a:endCxn id="54" idx="1"/>
            </p:cNvCxnSpPr>
            <p:nvPr/>
          </p:nvCxnSpPr>
          <p:spPr>
            <a:xfrm flipH="1">
              <a:off x="4121623" y="4189863"/>
              <a:ext cx="1" cy="6550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2" idx="2"/>
              <a:endCxn id="55" idx="1"/>
            </p:cNvCxnSpPr>
            <p:nvPr/>
          </p:nvCxnSpPr>
          <p:spPr>
            <a:xfrm flipH="1">
              <a:off x="6387151" y="4189863"/>
              <a:ext cx="1" cy="6550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3" idx="2"/>
              <a:endCxn id="56" idx="1"/>
            </p:cNvCxnSpPr>
            <p:nvPr/>
          </p:nvCxnSpPr>
          <p:spPr>
            <a:xfrm flipH="1">
              <a:off x="8652680" y="4189863"/>
              <a:ext cx="1" cy="6550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3582535" y="4320130"/>
              <a:ext cx="5609231" cy="312524"/>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FFFFFF"/>
                  </a:solidFill>
                </a:rPr>
                <a:t>Disk Service</a:t>
              </a:r>
            </a:p>
          </p:txBody>
        </p:sp>
      </p:grpSp>
      <p:grpSp>
        <p:nvGrpSpPr>
          <p:cNvPr id="103" name="Group 102"/>
          <p:cNvGrpSpPr/>
          <p:nvPr/>
        </p:nvGrpSpPr>
        <p:grpSpPr>
          <a:xfrm>
            <a:off x="6620666" y="1157839"/>
            <a:ext cx="5177031" cy="4962494"/>
            <a:chOff x="5480384" y="289511"/>
            <a:chExt cx="6251556" cy="6648674"/>
          </a:xfrm>
        </p:grpSpPr>
        <p:sp>
          <p:nvSpPr>
            <p:cNvPr id="66" name="Rectangle 65"/>
            <p:cNvSpPr/>
            <p:nvPr/>
          </p:nvSpPr>
          <p:spPr bwMode="auto">
            <a:xfrm>
              <a:off x="8779462" y="289511"/>
              <a:ext cx="1708573" cy="5637156"/>
            </a:xfrm>
            <a:prstGeom prst="rect">
              <a:avLst/>
            </a:prstGeom>
            <a:solidFill>
              <a:schemeClr val="accent1">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67" name="Rounded Rectangle 66"/>
            <p:cNvSpPr/>
            <p:nvPr/>
          </p:nvSpPr>
          <p:spPr bwMode="auto">
            <a:xfrm>
              <a:off x="8990762" y="507875"/>
              <a:ext cx="1295400" cy="2205035"/>
            </a:xfrm>
            <a:prstGeom prst="round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68" name="Rounded Rectangle 67"/>
            <p:cNvSpPr/>
            <p:nvPr/>
          </p:nvSpPr>
          <p:spPr bwMode="auto">
            <a:xfrm>
              <a:off x="8990762" y="3489054"/>
              <a:ext cx="1295400" cy="2205035"/>
            </a:xfrm>
            <a:prstGeom prst="round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69" name="Rectangle 68"/>
            <p:cNvSpPr/>
            <p:nvPr/>
          </p:nvSpPr>
          <p:spPr bwMode="auto">
            <a:xfrm>
              <a:off x="5480384" y="1207480"/>
              <a:ext cx="790575" cy="533400"/>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505050">
                      <a:lumMod val="50000"/>
                    </a:srgbClr>
                  </a:solidFill>
                </a:rPr>
                <a:t>42</a:t>
              </a:r>
            </a:p>
          </p:txBody>
        </p:sp>
        <p:sp>
          <p:nvSpPr>
            <p:cNvPr id="70" name="Oval 69"/>
            <p:cNvSpPr/>
            <p:nvPr/>
          </p:nvSpPr>
          <p:spPr bwMode="auto">
            <a:xfrm>
              <a:off x="9137539" y="1505887"/>
              <a:ext cx="1047750" cy="466725"/>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500</a:t>
              </a:r>
            </a:p>
          </p:txBody>
        </p:sp>
        <p:sp>
          <p:nvSpPr>
            <p:cNvPr id="71" name="Oval 70"/>
            <p:cNvSpPr/>
            <p:nvPr/>
          </p:nvSpPr>
          <p:spPr bwMode="auto">
            <a:xfrm>
              <a:off x="9148318" y="3542764"/>
              <a:ext cx="1047750" cy="466725"/>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500</a:t>
              </a:r>
            </a:p>
          </p:txBody>
        </p:sp>
        <p:sp>
          <p:nvSpPr>
            <p:cNvPr id="72" name="Oval 71"/>
            <p:cNvSpPr/>
            <p:nvPr/>
          </p:nvSpPr>
          <p:spPr bwMode="auto">
            <a:xfrm>
              <a:off x="9129595" y="2118124"/>
              <a:ext cx="1047750" cy="466725"/>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500</a:t>
              </a:r>
            </a:p>
          </p:txBody>
        </p:sp>
        <p:sp>
          <p:nvSpPr>
            <p:cNvPr id="73" name="Oval 72"/>
            <p:cNvSpPr/>
            <p:nvPr/>
          </p:nvSpPr>
          <p:spPr bwMode="auto">
            <a:xfrm>
              <a:off x="9148318" y="4427902"/>
              <a:ext cx="1047750" cy="466725"/>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500</a:t>
              </a:r>
            </a:p>
          </p:txBody>
        </p:sp>
        <p:sp>
          <p:nvSpPr>
            <p:cNvPr id="74" name="Oval 73"/>
            <p:cNvSpPr/>
            <p:nvPr/>
          </p:nvSpPr>
          <p:spPr bwMode="auto">
            <a:xfrm>
              <a:off x="9148318" y="4979754"/>
              <a:ext cx="1047750" cy="466725"/>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500</a:t>
              </a:r>
            </a:p>
          </p:txBody>
        </p:sp>
        <p:sp>
          <p:nvSpPr>
            <p:cNvPr id="75" name="Rectangle 74"/>
            <p:cNvSpPr/>
            <p:nvPr/>
          </p:nvSpPr>
          <p:spPr bwMode="auto">
            <a:xfrm>
              <a:off x="5480384" y="1836130"/>
              <a:ext cx="790575" cy="533400"/>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505050">
                      <a:lumMod val="50000"/>
                    </a:srgbClr>
                  </a:solidFill>
                </a:rPr>
                <a:t>41</a:t>
              </a:r>
            </a:p>
          </p:txBody>
        </p:sp>
        <p:sp>
          <p:nvSpPr>
            <p:cNvPr id="76" name="Rectangle 75"/>
            <p:cNvSpPr/>
            <p:nvPr/>
          </p:nvSpPr>
          <p:spPr bwMode="auto">
            <a:xfrm>
              <a:off x="5480384" y="2465967"/>
              <a:ext cx="790575" cy="533400"/>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505050">
                      <a:lumMod val="50000"/>
                    </a:srgbClr>
                  </a:solidFill>
                </a:rPr>
                <a:t>40</a:t>
              </a:r>
            </a:p>
          </p:txBody>
        </p:sp>
        <p:sp>
          <p:nvSpPr>
            <p:cNvPr id="77" name="Rectangle 76"/>
            <p:cNvSpPr/>
            <p:nvPr/>
          </p:nvSpPr>
          <p:spPr bwMode="auto">
            <a:xfrm>
              <a:off x="5480385" y="3743501"/>
              <a:ext cx="790575" cy="533400"/>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505050">
                      <a:lumMod val="50000"/>
                    </a:srgbClr>
                  </a:solidFill>
                </a:rPr>
                <a:t>2</a:t>
              </a:r>
            </a:p>
          </p:txBody>
        </p:sp>
        <p:sp>
          <p:nvSpPr>
            <p:cNvPr id="78" name="Rectangle 77"/>
            <p:cNvSpPr/>
            <p:nvPr/>
          </p:nvSpPr>
          <p:spPr bwMode="auto">
            <a:xfrm>
              <a:off x="5480384" y="4381673"/>
              <a:ext cx="790575" cy="533400"/>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505050">
                      <a:lumMod val="50000"/>
                    </a:srgbClr>
                  </a:solidFill>
                </a:rPr>
                <a:t>1</a:t>
              </a:r>
            </a:p>
          </p:txBody>
        </p:sp>
        <p:sp>
          <p:nvSpPr>
            <p:cNvPr id="79" name="TextBox 78"/>
            <p:cNvSpPr txBox="1"/>
            <p:nvPr/>
          </p:nvSpPr>
          <p:spPr>
            <a:xfrm rot="5400000">
              <a:off x="5672230" y="3023018"/>
              <a:ext cx="731521" cy="677770"/>
            </a:xfrm>
            <a:prstGeom prst="rect">
              <a:avLst/>
            </a:prstGeom>
            <a:noFill/>
          </p:spPr>
          <p:txBody>
            <a:bodyPr wrap="none" lIns="179306" tIns="143444" rIns="179306" bIns="143444" rtlCol="0">
              <a:spAutoFit/>
            </a:bodyPr>
            <a:lstStyle/>
            <a:p>
              <a:pPr defTabSz="896580">
                <a:lnSpc>
                  <a:spcPct val="90000"/>
                </a:lnSpc>
                <a:spcAft>
                  <a:spcPts val="588"/>
                </a:spcAft>
              </a:pPr>
              <a:r>
                <a:rPr lang="en-US" sz="1961" kern="0" dirty="0">
                  <a:solidFill>
                    <a:srgbClr val="505050">
                      <a:lumMod val="50000"/>
                    </a:srgbClr>
                  </a:solidFill>
                </a:rPr>
                <a:t>…</a:t>
              </a:r>
            </a:p>
          </p:txBody>
        </p:sp>
        <p:sp>
          <p:nvSpPr>
            <p:cNvPr id="80" name="TextBox 79"/>
            <p:cNvSpPr txBox="1"/>
            <p:nvPr/>
          </p:nvSpPr>
          <p:spPr>
            <a:xfrm rot="5400000">
              <a:off x="9383810" y="3850932"/>
              <a:ext cx="731521" cy="677770"/>
            </a:xfrm>
            <a:prstGeom prst="rect">
              <a:avLst/>
            </a:prstGeom>
            <a:noFill/>
          </p:spPr>
          <p:txBody>
            <a:bodyPr wrap="none" lIns="179306" tIns="143444" rIns="179306" bIns="143444" rtlCol="0">
              <a:spAutoFit/>
            </a:bodyPr>
            <a:lstStyle/>
            <a:p>
              <a:pPr defTabSz="896580">
                <a:lnSpc>
                  <a:spcPct val="90000"/>
                </a:lnSpc>
                <a:spcAft>
                  <a:spcPts val="588"/>
                </a:spcAft>
              </a:pPr>
              <a:r>
                <a:rPr lang="en-US" sz="1961" kern="0" dirty="0">
                  <a:gradFill>
                    <a:gsLst>
                      <a:gs pos="2917">
                        <a:srgbClr val="FFFFFF"/>
                      </a:gs>
                      <a:gs pos="30000">
                        <a:srgbClr val="FFFFFF"/>
                      </a:gs>
                    </a:gsLst>
                    <a:lin ang="5400000" scaled="0"/>
                  </a:gradFill>
                </a:rPr>
                <a:t>…</a:t>
              </a:r>
            </a:p>
          </p:txBody>
        </p:sp>
        <p:sp>
          <p:nvSpPr>
            <p:cNvPr id="81" name="TextBox 80"/>
            <p:cNvSpPr txBox="1"/>
            <p:nvPr/>
          </p:nvSpPr>
          <p:spPr>
            <a:xfrm>
              <a:off x="10422421" y="4169367"/>
              <a:ext cx="1290911" cy="647901"/>
            </a:xfrm>
            <a:prstGeom prst="rect">
              <a:avLst/>
            </a:prstGeom>
            <a:noFill/>
          </p:spPr>
          <p:txBody>
            <a:bodyPr wrap="none" lIns="179306" tIns="143444" rIns="179306" bIns="143444" rtlCol="0">
              <a:spAutoFit/>
            </a:bodyPr>
            <a:lstStyle/>
            <a:p>
              <a:pPr defTabSz="896580">
                <a:lnSpc>
                  <a:spcPct val="90000"/>
                </a:lnSpc>
                <a:spcAft>
                  <a:spcPts val="588"/>
                </a:spcAft>
              </a:pPr>
              <a:r>
                <a:rPr lang="en-US" sz="1373" kern="0" dirty="0">
                  <a:gradFill>
                    <a:gsLst>
                      <a:gs pos="2917">
                        <a:srgbClr val="FFFFFF"/>
                      </a:gs>
                      <a:gs pos="30000">
                        <a:srgbClr val="FFFFFF"/>
                      </a:gs>
                    </a:gsLst>
                    <a:lin ang="5400000" scaled="0"/>
                  </a:gradFill>
                </a:rPr>
                <a:t>20K IOPs</a:t>
              </a:r>
            </a:p>
          </p:txBody>
        </p:sp>
        <p:sp>
          <p:nvSpPr>
            <p:cNvPr id="82" name="TextBox 81"/>
            <p:cNvSpPr txBox="1"/>
            <p:nvPr/>
          </p:nvSpPr>
          <p:spPr>
            <a:xfrm>
              <a:off x="5541707" y="4896022"/>
              <a:ext cx="852908" cy="642828"/>
            </a:xfrm>
            <a:prstGeom prst="rect">
              <a:avLst/>
            </a:prstGeom>
            <a:noFill/>
          </p:spPr>
          <p:txBody>
            <a:bodyPr wrap="none" lIns="179306" tIns="143444" rIns="179306" bIns="143444" rtlCol="0">
              <a:spAutoFit/>
            </a:bodyPr>
            <a:lstStyle/>
            <a:p>
              <a:pPr defTabSz="896580">
                <a:lnSpc>
                  <a:spcPct val="90000"/>
                </a:lnSpc>
                <a:spcAft>
                  <a:spcPts val="588"/>
                </a:spcAft>
              </a:pPr>
              <a:r>
                <a:rPr lang="en-US" sz="1373" kern="0" dirty="0">
                  <a:solidFill>
                    <a:srgbClr val="505050">
                      <a:lumMod val="50000"/>
                    </a:srgbClr>
                  </a:solidFill>
                </a:rPr>
                <a:t>VMs</a:t>
              </a:r>
            </a:p>
          </p:txBody>
        </p:sp>
        <p:sp>
          <p:nvSpPr>
            <p:cNvPr id="83" name="TextBox 82"/>
            <p:cNvSpPr txBox="1"/>
            <p:nvPr/>
          </p:nvSpPr>
          <p:spPr>
            <a:xfrm>
              <a:off x="10441029" y="2026203"/>
              <a:ext cx="1290911" cy="647901"/>
            </a:xfrm>
            <a:prstGeom prst="rect">
              <a:avLst/>
            </a:prstGeom>
            <a:noFill/>
          </p:spPr>
          <p:txBody>
            <a:bodyPr wrap="none" lIns="179306" tIns="143444" rIns="179306" bIns="143444" rtlCol="0">
              <a:spAutoFit/>
            </a:bodyPr>
            <a:lstStyle/>
            <a:p>
              <a:pPr defTabSz="896580">
                <a:lnSpc>
                  <a:spcPct val="90000"/>
                </a:lnSpc>
                <a:spcAft>
                  <a:spcPts val="588"/>
                </a:spcAft>
              </a:pPr>
              <a:r>
                <a:rPr lang="en-US" sz="1373" kern="0" dirty="0">
                  <a:gradFill>
                    <a:gsLst>
                      <a:gs pos="2917">
                        <a:srgbClr val="FFFFFF"/>
                      </a:gs>
                      <a:gs pos="30000">
                        <a:srgbClr val="FFFFFF"/>
                      </a:gs>
                    </a:gsLst>
                    <a:lin ang="5400000" scaled="0"/>
                  </a:gradFill>
                </a:rPr>
                <a:t>20K IOPs</a:t>
              </a:r>
            </a:p>
          </p:txBody>
        </p:sp>
        <p:sp>
          <p:nvSpPr>
            <p:cNvPr id="84" name="Rectangle 83"/>
            <p:cNvSpPr/>
            <p:nvPr/>
          </p:nvSpPr>
          <p:spPr bwMode="auto">
            <a:xfrm>
              <a:off x="6986979" y="889055"/>
              <a:ext cx="1132072" cy="4324062"/>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85" name="Can 84"/>
            <p:cNvSpPr/>
            <p:nvPr/>
          </p:nvSpPr>
          <p:spPr bwMode="auto">
            <a:xfrm>
              <a:off x="7285031" y="1178081"/>
              <a:ext cx="490681" cy="562799"/>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86" name="Can 85"/>
            <p:cNvSpPr/>
            <p:nvPr/>
          </p:nvSpPr>
          <p:spPr bwMode="auto">
            <a:xfrm>
              <a:off x="7290083" y="1817258"/>
              <a:ext cx="490681" cy="562799"/>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87" name="Can 86"/>
            <p:cNvSpPr/>
            <p:nvPr/>
          </p:nvSpPr>
          <p:spPr bwMode="auto">
            <a:xfrm>
              <a:off x="7307674" y="2486439"/>
              <a:ext cx="490681" cy="562799"/>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88" name="Can 87"/>
            <p:cNvSpPr/>
            <p:nvPr/>
          </p:nvSpPr>
          <p:spPr bwMode="auto">
            <a:xfrm>
              <a:off x="7307674" y="3744386"/>
              <a:ext cx="490681" cy="562799"/>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89" name="Can 88"/>
            <p:cNvSpPr/>
            <p:nvPr/>
          </p:nvSpPr>
          <p:spPr bwMode="auto">
            <a:xfrm>
              <a:off x="7287767" y="4381673"/>
              <a:ext cx="490681" cy="562799"/>
            </a:xfrm>
            <a:prstGeom prst="can">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cxnSp>
          <p:nvCxnSpPr>
            <p:cNvPr id="90" name="Straight Arrow Connector 89"/>
            <p:cNvCxnSpPr/>
            <p:nvPr/>
          </p:nvCxnSpPr>
          <p:spPr>
            <a:xfrm>
              <a:off x="7783656" y="1474180"/>
              <a:ext cx="1345939" cy="242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8" idx="3"/>
              <a:endCxn id="89" idx="2"/>
            </p:cNvCxnSpPr>
            <p:nvPr/>
          </p:nvCxnSpPr>
          <p:spPr>
            <a:xfrm>
              <a:off x="6270959" y="4648373"/>
              <a:ext cx="1016808" cy="147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8" idx="2"/>
            </p:cNvCxnSpPr>
            <p:nvPr/>
          </p:nvCxnSpPr>
          <p:spPr>
            <a:xfrm>
              <a:off x="6270958" y="4014380"/>
              <a:ext cx="1036716" cy="114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6270958" y="2716464"/>
              <a:ext cx="10367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86" idx="2"/>
            </p:cNvCxnSpPr>
            <p:nvPr/>
          </p:nvCxnSpPr>
          <p:spPr>
            <a:xfrm>
              <a:off x="6270958" y="2098658"/>
              <a:ext cx="10191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6270958" y="1474180"/>
              <a:ext cx="10140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7783656" y="2109932"/>
              <a:ext cx="1345939" cy="223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1" idx="2"/>
            </p:cNvCxnSpPr>
            <p:nvPr/>
          </p:nvCxnSpPr>
          <p:spPr>
            <a:xfrm>
              <a:off x="7829889" y="2828008"/>
              <a:ext cx="1318429" cy="9481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8" idx="4"/>
              <a:endCxn id="73" idx="2"/>
            </p:cNvCxnSpPr>
            <p:nvPr/>
          </p:nvCxnSpPr>
          <p:spPr>
            <a:xfrm>
              <a:off x="7798355" y="4025786"/>
              <a:ext cx="1349963" cy="6354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74" idx="2"/>
            </p:cNvCxnSpPr>
            <p:nvPr/>
          </p:nvCxnSpPr>
          <p:spPr>
            <a:xfrm>
              <a:off x="7775712" y="4693087"/>
              <a:ext cx="1372606" cy="5200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5400000">
              <a:off x="7209855" y="3006315"/>
              <a:ext cx="731521" cy="677770"/>
            </a:xfrm>
            <a:prstGeom prst="rect">
              <a:avLst/>
            </a:prstGeom>
            <a:noFill/>
          </p:spPr>
          <p:txBody>
            <a:bodyPr wrap="none" lIns="179306" tIns="143444" rIns="179306" bIns="143444" rtlCol="0">
              <a:spAutoFit/>
            </a:bodyPr>
            <a:lstStyle/>
            <a:p>
              <a:pPr defTabSz="896580">
                <a:lnSpc>
                  <a:spcPct val="90000"/>
                </a:lnSpc>
                <a:spcAft>
                  <a:spcPts val="588"/>
                </a:spcAft>
              </a:pPr>
              <a:r>
                <a:rPr lang="en-US" sz="1961" kern="0" dirty="0">
                  <a:gradFill>
                    <a:gsLst>
                      <a:gs pos="2917">
                        <a:srgbClr val="FFFFFF"/>
                      </a:gs>
                      <a:gs pos="30000">
                        <a:srgbClr val="FFFFFF"/>
                      </a:gs>
                    </a:gsLst>
                    <a:lin ang="5400000" scaled="0"/>
                  </a:gradFill>
                </a:rPr>
                <a:t>…</a:t>
              </a:r>
            </a:p>
          </p:txBody>
        </p:sp>
        <p:sp>
          <p:nvSpPr>
            <p:cNvPr id="101" name="TextBox 100"/>
            <p:cNvSpPr txBox="1"/>
            <p:nvPr/>
          </p:nvSpPr>
          <p:spPr>
            <a:xfrm>
              <a:off x="6513265" y="5215031"/>
              <a:ext cx="2034216" cy="1084991"/>
            </a:xfrm>
            <a:prstGeom prst="rect">
              <a:avLst/>
            </a:prstGeom>
            <a:noFill/>
          </p:spPr>
          <p:txBody>
            <a:bodyPr wrap="none" lIns="179306" tIns="143444" rIns="179306" bIns="143444" rtlCol="0">
              <a:spAutoFit/>
            </a:bodyPr>
            <a:lstStyle/>
            <a:p>
              <a:pPr algn="ctr" defTabSz="896580">
                <a:lnSpc>
                  <a:spcPct val="90000"/>
                </a:lnSpc>
                <a:spcAft>
                  <a:spcPts val="588"/>
                </a:spcAft>
              </a:pPr>
              <a:r>
                <a:rPr lang="en-US" sz="1569" kern="0" dirty="0">
                  <a:solidFill>
                    <a:srgbClr val="505050">
                      <a:lumMod val="50000"/>
                    </a:srgbClr>
                  </a:solidFill>
                </a:rPr>
                <a:t>Disk Resource </a:t>
              </a:r>
            </a:p>
            <a:p>
              <a:pPr algn="ctr" defTabSz="896580">
                <a:lnSpc>
                  <a:spcPct val="90000"/>
                </a:lnSpc>
                <a:spcAft>
                  <a:spcPts val="588"/>
                </a:spcAft>
              </a:pPr>
              <a:r>
                <a:rPr lang="en-US" sz="1569" kern="0" dirty="0">
                  <a:solidFill>
                    <a:srgbClr val="505050">
                      <a:lumMod val="50000"/>
                    </a:srgbClr>
                  </a:solidFill>
                </a:rPr>
                <a:t>Provider</a:t>
              </a:r>
            </a:p>
          </p:txBody>
        </p:sp>
        <p:sp>
          <p:nvSpPr>
            <p:cNvPr id="102" name="TextBox 101"/>
            <p:cNvSpPr txBox="1"/>
            <p:nvPr/>
          </p:nvSpPr>
          <p:spPr>
            <a:xfrm>
              <a:off x="8083042" y="5853194"/>
              <a:ext cx="3333062" cy="1084991"/>
            </a:xfrm>
            <a:prstGeom prst="rect">
              <a:avLst/>
            </a:prstGeom>
            <a:noFill/>
          </p:spPr>
          <p:txBody>
            <a:bodyPr wrap="none" lIns="179306" tIns="143444" rIns="179306" bIns="143444" rtlCol="0">
              <a:spAutoFit/>
            </a:bodyPr>
            <a:lstStyle/>
            <a:p>
              <a:pPr algn="ctr" defTabSz="896580">
                <a:lnSpc>
                  <a:spcPct val="90000"/>
                </a:lnSpc>
                <a:spcAft>
                  <a:spcPts val="588"/>
                </a:spcAft>
              </a:pPr>
              <a:r>
                <a:rPr lang="en-US" sz="1569" kern="0" dirty="0">
                  <a:solidFill>
                    <a:srgbClr val="505050">
                      <a:lumMod val="50000"/>
                    </a:srgbClr>
                  </a:solidFill>
                </a:rPr>
                <a:t>Disk Resource </a:t>
              </a:r>
            </a:p>
            <a:p>
              <a:pPr algn="ctr" defTabSz="896580">
                <a:lnSpc>
                  <a:spcPct val="90000"/>
                </a:lnSpc>
                <a:spcAft>
                  <a:spcPts val="588"/>
                </a:spcAft>
              </a:pPr>
              <a:r>
                <a:rPr lang="en-US" sz="1569" kern="0" dirty="0">
                  <a:solidFill>
                    <a:srgbClr val="505050">
                      <a:lumMod val="50000"/>
                    </a:srgbClr>
                  </a:solidFill>
                </a:rPr>
                <a:t>Provider Storage Accounts</a:t>
              </a:r>
            </a:p>
          </p:txBody>
        </p:sp>
      </p:grpSp>
    </p:spTree>
    <p:extLst>
      <p:ext uri="{BB962C8B-B14F-4D97-AF65-F5344CB8AC3E}">
        <p14:creationId xmlns:p14="http://schemas.microsoft.com/office/powerpoint/2010/main" val="15938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25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250"/>
                                        <p:tgtEl>
                                          <p:spTgt spid="2">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250"/>
                                        <p:tgtEl>
                                          <p:spTgt spid="2">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left)">
                                      <p:cBhvr>
                                        <p:cTn id="16" dur="250"/>
                                        <p:tgtEl>
                                          <p:spTgt spid="2">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25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wipe(down)">
                                      <p:cBhvr>
                                        <p:cTn id="24" dur="250"/>
                                        <p:tgtEl>
                                          <p:spTgt spid="1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250"/>
                                        <p:tgtEl>
                                          <p:spTgt spid="103"/>
                                        </p:tgtEl>
                                      </p:cBhvr>
                                    </p:animEffect>
                                    <p:set>
                                      <p:cBhvr>
                                        <p:cTn id="29" dur="1" fill="hold">
                                          <p:stCondLst>
                                            <p:cond delay="249"/>
                                          </p:stCondLst>
                                        </p:cTn>
                                        <p:tgtEl>
                                          <p:spTgt spid="10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wipe(left)">
                                      <p:cBhvr>
                                        <p:cTn id="34" dur="250"/>
                                        <p:tgtEl>
                                          <p:spTgt spid="2">
                                            <p:txEl>
                                              <p:pRg st="6" end="6"/>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wipe(left)">
                                      <p:cBhvr>
                                        <p:cTn id="37" dur="250"/>
                                        <p:tgtEl>
                                          <p:spTgt spid="2">
                                            <p:txEl>
                                              <p:pRg st="7" end="7"/>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wipe(left)">
                                      <p:cBhvr>
                                        <p:cTn id="40" dur="25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down)">
                                      <p:cBhvr>
                                        <p:cTn id="45"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6832139" y="2165253"/>
            <a:ext cx="1502204" cy="1835240"/>
          </a:xfrm>
          <a:prstGeom prst="round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 Storage Account – Cool</a:t>
            </a:r>
          </a:p>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p:txBody>
      </p:sp>
      <p:sp>
        <p:nvSpPr>
          <p:cNvPr id="8" name="Rounded Rectangle 7"/>
          <p:cNvSpPr/>
          <p:nvPr/>
        </p:nvSpPr>
        <p:spPr bwMode="auto">
          <a:xfrm>
            <a:off x="6832139" y="2168536"/>
            <a:ext cx="1502204" cy="1831956"/>
          </a:xfrm>
          <a:prstGeom prst="roundRec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 Storage Account – Hot</a:t>
            </a:r>
          </a:p>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2.4c/GB/</a:t>
            </a:r>
            <a:r>
              <a:rPr lang="en-US" sz="1400" kern="0" dirty="0" err="1">
                <a:gradFill>
                  <a:gsLst>
                    <a:gs pos="0">
                      <a:srgbClr val="FFFFFF"/>
                    </a:gs>
                    <a:gs pos="100000">
                      <a:srgbClr val="FFFFFF"/>
                    </a:gs>
                  </a:gsLst>
                  <a:lin ang="5400000" scaled="0"/>
                </a:gradFill>
              </a:rPr>
              <a:t>mo</a:t>
            </a: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No R/W cost</a:t>
            </a: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Per </a:t>
            </a:r>
            <a:r>
              <a:rPr lang="en-US" sz="1400" kern="0" dirty="0" err="1">
                <a:gradFill>
                  <a:gsLst>
                    <a:gs pos="0">
                      <a:srgbClr val="FFFFFF"/>
                    </a:gs>
                    <a:gs pos="100000">
                      <a:srgbClr val="FFFFFF"/>
                    </a:gs>
                  </a:gsLst>
                  <a:lin ang="5400000" scaled="0"/>
                </a:gradFill>
              </a:rPr>
              <a:t>Tx</a:t>
            </a:r>
            <a:r>
              <a:rPr lang="en-US" sz="1400" kern="0" dirty="0">
                <a:gradFill>
                  <a:gsLst>
                    <a:gs pos="0">
                      <a:srgbClr val="FFFFFF"/>
                    </a:gs>
                    <a:gs pos="100000">
                      <a:srgbClr val="FFFFFF"/>
                    </a:gs>
                  </a:gsLst>
                  <a:lin ang="5400000" scaled="0"/>
                </a:gradFill>
              </a:rPr>
              <a:t> cost</a:t>
            </a:r>
          </a:p>
        </p:txBody>
      </p:sp>
      <p:sp>
        <p:nvSpPr>
          <p:cNvPr id="18" name="Rounded Rectangle 17"/>
          <p:cNvSpPr/>
          <p:nvPr/>
        </p:nvSpPr>
        <p:spPr bwMode="auto">
          <a:xfrm>
            <a:off x="8756162" y="2174877"/>
            <a:ext cx="1502204" cy="3178147"/>
          </a:xfrm>
          <a:prstGeom prst="roundRec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 Storage Account – Hot</a:t>
            </a: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9" name="Rounded Rectangle 8"/>
          <p:cNvSpPr/>
          <p:nvPr/>
        </p:nvSpPr>
        <p:spPr bwMode="auto">
          <a:xfrm>
            <a:off x="8756162" y="2168535"/>
            <a:ext cx="1502204" cy="3184488"/>
          </a:xfrm>
          <a:prstGeom prst="round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gradFill>
                  <a:gsLst>
                    <a:gs pos="0">
                      <a:srgbClr val="FFFFFF"/>
                    </a:gs>
                    <a:gs pos="100000">
                      <a:srgbClr val="FFFFFF"/>
                    </a:gs>
                  </a:gsLst>
                  <a:lin ang="5400000" scaled="0"/>
                </a:gradFill>
              </a:rPr>
              <a:t>Blob Storage Account – Cool</a:t>
            </a: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1c/GB/</a:t>
            </a:r>
            <a:r>
              <a:rPr lang="en-US" sz="1400" kern="0" dirty="0" err="1">
                <a:gradFill>
                  <a:gsLst>
                    <a:gs pos="0">
                      <a:srgbClr val="FFFFFF"/>
                    </a:gs>
                    <a:gs pos="100000">
                      <a:srgbClr val="FFFFFF"/>
                    </a:gs>
                  </a:gsLst>
                  <a:lin ang="5400000" scaled="0"/>
                </a:gradFill>
              </a:rPr>
              <a:t>mo</a:t>
            </a: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1c/GB Reads</a:t>
            </a: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0.25c/GB Writes</a:t>
            </a:r>
          </a:p>
          <a:p>
            <a:pPr algn="ctr" defTabSz="914300" fontAlgn="base">
              <a:spcBef>
                <a:spcPct val="0"/>
              </a:spcBef>
              <a:spcAft>
                <a:spcPct val="0"/>
              </a:spcAft>
            </a:pPr>
            <a:r>
              <a:rPr lang="en-US" sz="1400" kern="0" dirty="0">
                <a:gradFill>
                  <a:gsLst>
                    <a:gs pos="0">
                      <a:srgbClr val="FFFFFF"/>
                    </a:gs>
                    <a:gs pos="100000">
                      <a:srgbClr val="FFFFFF"/>
                    </a:gs>
                  </a:gsLst>
                  <a:lin ang="5400000" scaled="0"/>
                </a:gradFill>
              </a:rPr>
              <a:t>2x Per </a:t>
            </a:r>
            <a:r>
              <a:rPr lang="en-US" sz="1400" kern="0" dirty="0" err="1">
                <a:gradFill>
                  <a:gsLst>
                    <a:gs pos="0">
                      <a:srgbClr val="FFFFFF"/>
                    </a:gs>
                    <a:gs pos="100000">
                      <a:srgbClr val="FFFFFF"/>
                    </a:gs>
                  </a:gsLst>
                  <a:lin ang="5400000" scaled="0"/>
                </a:gradFill>
              </a:rPr>
              <a:t>Tx</a:t>
            </a:r>
            <a:r>
              <a:rPr lang="en-US" sz="1400" kern="0" dirty="0">
                <a:gradFill>
                  <a:gsLst>
                    <a:gs pos="0">
                      <a:srgbClr val="FFFFFF"/>
                    </a:gs>
                    <a:gs pos="100000">
                      <a:srgbClr val="FFFFFF"/>
                    </a:gs>
                  </a:gsLst>
                  <a:lin ang="5400000" scaled="0"/>
                </a:gradFill>
              </a:rPr>
              <a:t> cost</a:t>
            </a: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400" kern="0" dirty="0">
              <a:gradFill>
                <a:gsLst>
                  <a:gs pos="0">
                    <a:srgbClr val="FFFFFF"/>
                  </a:gs>
                  <a:gs pos="100000">
                    <a:srgbClr val="FFFFFF"/>
                  </a:gs>
                </a:gsLst>
                <a:lin ang="5400000" scaled="0"/>
              </a:gradFill>
            </a:endParaRPr>
          </a:p>
          <a:p>
            <a:pPr algn="ctr" defTabSz="914300" fontAlgn="base">
              <a:spcBef>
                <a:spcPct val="0"/>
              </a:spcBef>
              <a:spcAft>
                <a:spcPct val="0"/>
              </a:spcAft>
            </a:pPr>
            <a:endParaRPr lang="en-US" sz="1765" kern="0" dirty="0">
              <a:gradFill>
                <a:gsLst>
                  <a:gs pos="0">
                    <a:srgbClr val="FFFFFF"/>
                  </a:gs>
                  <a:gs pos="100000">
                    <a:srgbClr val="FFFFFF"/>
                  </a:gs>
                </a:gsLst>
                <a:lin ang="5400000" scaled="0"/>
              </a:gradFill>
            </a:endParaRPr>
          </a:p>
        </p:txBody>
      </p:sp>
      <p:sp>
        <p:nvSpPr>
          <p:cNvPr id="12" name="Rectangle 11"/>
          <p:cNvSpPr/>
          <p:nvPr/>
        </p:nvSpPr>
        <p:spPr bwMode="auto">
          <a:xfrm>
            <a:off x="6697909" y="1304470"/>
            <a:ext cx="3560457" cy="362431"/>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FFFFFF"/>
                </a:solidFill>
              </a:rPr>
              <a:t>Blob REST API</a:t>
            </a:r>
          </a:p>
        </p:txBody>
      </p:sp>
      <p:sp>
        <p:nvSpPr>
          <p:cNvPr id="2" name="Title 1"/>
          <p:cNvSpPr>
            <a:spLocks noGrp="1"/>
          </p:cNvSpPr>
          <p:nvPr>
            <p:ph type="title"/>
          </p:nvPr>
        </p:nvSpPr>
        <p:spPr/>
        <p:txBody>
          <a:bodyPr/>
          <a:lstStyle/>
          <a:p>
            <a:r>
              <a:rPr lang="en-US" dirty="0"/>
              <a:t>Cool Storage</a:t>
            </a:r>
          </a:p>
        </p:txBody>
      </p:sp>
      <p:sp>
        <p:nvSpPr>
          <p:cNvPr id="7" name="Text Placeholder 1"/>
          <p:cNvSpPr txBox="1">
            <a:spLocks/>
          </p:cNvSpPr>
          <p:nvPr/>
        </p:nvSpPr>
        <p:spPr>
          <a:xfrm>
            <a:off x="269011" y="1374521"/>
            <a:ext cx="6486046" cy="517061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569"/>
            <a:r>
              <a:rPr lang="en-US" sz="2800" dirty="0">
                <a:solidFill>
                  <a:srgbClr val="0078D7"/>
                </a:solidFill>
                <a:latin typeface="+mj-lt"/>
              </a:rPr>
              <a:t>New tier for blob (object) storage</a:t>
            </a:r>
          </a:p>
          <a:p>
            <a:pPr marL="448285" lvl="1" defTabSz="896569"/>
            <a:r>
              <a:rPr lang="en-US" sz="2400" dirty="0">
                <a:solidFill>
                  <a:srgbClr val="505050"/>
                </a:solidFill>
                <a:latin typeface="+mj-lt"/>
              </a:rPr>
              <a:t>For high volume infrequently accessed data</a:t>
            </a:r>
          </a:p>
          <a:p>
            <a:pPr marL="448285" lvl="1" defTabSz="896569"/>
            <a:r>
              <a:rPr lang="en-US" sz="2400" dirty="0">
                <a:solidFill>
                  <a:srgbClr val="505050"/>
                </a:solidFill>
                <a:latin typeface="+mj-lt"/>
              </a:rPr>
              <a:t>Same API and durability; similar latency</a:t>
            </a:r>
          </a:p>
          <a:p>
            <a:pPr defTabSz="896569"/>
            <a:endParaRPr lang="en-US" sz="2800" dirty="0">
              <a:solidFill>
                <a:srgbClr val="505050"/>
              </a:solidFill>
              <a:latin typeface="+mj-lt"/>
            </a:endParaRPr>
          </a:p>
          <a:p>
            <a:pPr defTabSz="896569"/>
            <a:r>
              <a:rPr lang="en-US" sz="2800" dirty="0">
                <a:solidFill>
                  <a:srgbClr val="0078D7"/>
                </a:solidFill>
                <a:latin typeface="+mj-lt"/>
              </a:rPr>
              <a:t>Pricing to match workload</a:t>
            </a:r>
          </a:p>
          <a:p>
            <a:pPr marL="448285" lvl="1" defTabSz="896569"/>
            <a:r>
              <a:rPr lang="en-US" sz="2800" dirty="0">
                <a:solidFill>
                  <a:srgbClr val="505050"/>
                </a:solidFill>
                <a:latin typeface="+mj-lt"/>
              </a:rPr>
              <a:t>Hot: Lower access costs</a:t>
            </a:r>
          </a:p>
          <a:p>
            <a:pPr marL="448285" lvl="1" defTabSz="896569"/>
            <a:r>
              <a:rPr lang="en-US" sz="2800" dirty="0">
                <a:solidFill>
                  <a:srgbClr val="505050"/>
                </a:solidFill>
                <a:latin typeface="+mj-lt"/>
              </a:rPr>
              <a:t>Cool: Lower per GB prices</a:t>
            </a:r>
          </a:p>
          <a:p>
            <a:pPr marL="448285" lvl="1" defTabSz="896569"/>
            <a:endParaRPr lang="en-US" sz="2800" dirty="0">
              <a:solidFill>
                <a:srgbClr val="505050"/>
              </a:solidFill>
              <a:latin typeface="+mj-lt"/>
            </a:endParaRPr>
          </a:p>
          <a:p>
            <a:pPr defTabSz="896569"/>
            <a:r>
              <a:rPr lang="en-US" sz="2800" dirty="0">
                <a:solidFill>
                  <a:srgbClr val="0078D7"/>
                </a:solidFill>
                <a:latin typeface="+mj-lt"/>
              </a:rPr>
              <a:t>Switch account tiers as needed</a:t>
            </a:r>
          </a:p>
          <a:p>
            <a:pPr marL="448285" lvl="1" defTabSz="896569"/>
            <a:r>
              <a:rPr lang="en-US" sz="2400" dirty="0">
                <a:solidFill>
                  <a:srgbClr val="505050"/>
                </a:solidFill>
                <a:latin typeface="+mj-lt"/>
              </a:rPr>
              <a:t>No charge for Hot to Cool switch</a:t>
            </a:r>
          </a:p>
          <a:p>
            <a:pPr marL="448285" lvl="1" defTabSz="896569"/>
            <a:r>
              <a:rPr lang="en-US" sz="2400" dirty="0">
                <a:solidFill>
                  <a:srgbClr val="505050"/>
                </a:solidFill>
                <a:latin typeface="+mj-lt"/>
              </a:rPr>
              <a:t>Future – Object level switch with automatic policy based management</a:t>
            </a:r>
          </a:p>
        </p:txBody>
      </p:sp>
      <p:sp>
        <p:nvSpPr>
          <p:cNvPr id="10" name="Rectangle 9"/>
          <p:cNvSpPr/>
          <p:nvPr/>
        </p:nvSpPr>
        <p:spPr bwMode="auto">
          <a:xfrm>
            <a:off x="6697909" y="1304470"/>
            <a:ext cx="1636435" cy="362431"/>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5" rIns="0" bIns="45725" numCol="1" rtlCol="0" anchor="ctr" anchorCtr="0" compatLnSpc="1">
            <a:prstTxWarp prst="textNoShape">
              <a:avLst/>
            </a:prstTxWarp>
          </a:bodyPr>
          <a:lstStyle/>
          <a:p>
            <a:pPr algn="ctr" defTabSz="914300" fontAlgn="base">
              <a:spcBef>
                <a:spcPct val="0"/>
              </a:spcBef>
              <a:spcAft>
                <a:spcPct val="0"/>
              </a:spcAft>
            </a:pPr>
            <a:r>
              <a:rPr lang="en-US" sz="1765" kern="0" dirty="0">
                <a:solidFill>
                  <a:srgbClr val="FFFFFF"/>
                </a:solidFill>
              </a:rPr>
              <a:t>Blob REST API</a:t>
            </a:r>
          </a:p>
        </p:txBody>
      </p:sp>
      <p:sp>
        <p:nvSpPr>
          <p:cNvPr id="14" name="Up-Down Arrow 13"/>
          <p:cNvSpPr/>
          <p:nvPr/>
        </p:nvSpPr>
        <p:spPr bwMode="auto">
          <a:xfrm>
            <a:off x="7486193" y="1714525"/>
            <a:ext cx="200459" cy="40638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Up-Down Arrow 14"/>
          <p:cNvSpPr/>
          <p:nvPr/>
        </p:nvSpPr>
        <p:spPr bwMode="auto">
          <a:xfrm>
            <a:off x="9407035" y="1717695"/>
            <a:ext cx="200459" cy="40638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951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2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down)">
                                      <p:cBhvr>
                                        <p:cTn id="9" dur="500"/>
                                        <p:tgtEl>
                                          <p:spTgt spid="12"/>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250"/>
                                        <p:tgtEl>
                                          <p:spTgt spid="7">
                                            <p:txEl>
                                              <p:pRg st="0" end="0"/>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250"/>
                                        <p:tgtEl>
                                          <p:spTgt spid="7">
                                            <p:txEl>
                                              <p:pRg st="1" end="1"/>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25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wipe(left)">
                                      <p:cBhvr>
                                        <p:cTn id="29" dur="250"/>
                                        <p:tgtEl>
                                          <p:spTgt spid="7">
                                            <p:txEl>
                                              <p:pRg st="4" end="4"/>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left)">
                                      <p:cBhvr>
                                        <p:cTn id="32" dur="250"/>
                                        <p:tgtEl>
                                          <p:spTgt spid="7">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250"/>
                                        <p:tgtEl>
                                          <p:spTgt spid="7">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wipe(down)">
                                      <p:cBhvr>
                                        <p:cTn id="38" dur="500"/>
                                        <p:tgtEl>
                                          <p:spTgt spid="8">
                                            <p:txEl>
                                              <p:pRg st="2" end="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wipe(down)">
                                      <p:cBhvr>
                                        <p:cTn id="41" dur="500"/>
                                        <p:tgtEl>
                                          <p:spTgt spid="8">
                                            <p:txEl>
                                              <p:pRg st="3" end="3"/>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wipe(down)">
                                      <p:cBhvr>
                                        <p:cTn id="44" dur="500"/>
                                        <p:tgtEl>
                                          <p:spTgt spid="8">
                                            <p:txEl>
                                              <p:pRg st="4" end="4"/>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wipe(down)">
                                      <p:cBhvr>
                                        <p:cTn id="47" dur="500"/>
                                        <p:tgtEl>
                                          <p:spTgt spid="9">
                                            <p:txEl>
                                              <p:pRg st="2" end="2"/>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wipe(down)">
                                      <p:cBhvr>
                                        <p:cTn id="50" dur="500"/>
                                        <p:tgtEl>
                                          <p:spTgt spid="9">
                                            <p:txEl>
                                              <p:pRg st="3" end="3"/>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wipe(down)">
                                      <p:cBhvr>
                                        <p:cTn id="53" dur="500"/>
                                        <p:tgtEl>
                                          <p:spTgt spid="9">
                                            <p:txEl>
                                              <p:pRg st="4" end="4"/>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down)">
                                      <p:cBhvr>
                                        <p:cTn id="56" dur="5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
                                            <p:txEl>
                                              <p:pRg st="8" end="8"/>
                                            </p:txEl>
                                          </p:spTgt>
                                        </p:tgtEl>
                                        <p:attrNameLst>
                                          <p:attrName>style.visibility</p:attrName>
                                        </p:attrNameLst>
                                      </p:cBhvr>
                                      <p:to>
                                        <p:strVal val="visible"/>
                                      </p:to>
                                    </p:set>
                                    <p:animEffect transition="in" filter="wipe(left)">
                                      <p:cBhvr>
                                        <p:cTn id="61" dur="250"/>
                                        <p:tgtEl>
                                          <p:spTgt spid="7">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7">
                                            <p:txEl>
                                              <p:pRg st="9" end="9"/>
                                            </p:txEl>
                                          </p:spTgt>
                                        </p:tgtEl>
                                        <p:attrNameLst>
                                          <p:attrName>style.visibility</p:attrName>
                                        </p:attrNameLst>
                                      </p:cBhvr>
                                      <p:to>
                                        <p:strVal val="visible"/>
                                      </p:to>
                                    </p:set>
                                    <p:animEffect transition="in" filter="wipe(left)">
                                      <p:cBhvr>
                                        <p:cTn id="66" dur="250"/>
                                        <p:tgtEl>
                                          <p:spTgt spid="7">
                                            <p:txEl>
                                              <p:pRg st="9" end="9"/>
                                            </p:txEl>
                                          </p:spTgt>
                                        </p:tgtEl>
                                      </p:cBhvr>
                                    </p:animEffect>
                                  </p:childTnLst>
                                </p:cTn>
                              </p:par>
                              <p:par>
                                <p:cTn id="67" presetID="22" presetClass="entr" presetSubtype="8" fill="hold" nodeType="withEffect">
                                  <p:stCondLst>
                                    <p:cond delay="0"/>
                                  </p:stCondLst>
                                  <p:childTnLst>
                                    <p:set>
                                      <p:cBhvr>
                                        <p:cTn id="68" dur="1" fill="hold">
                                          <p:stCondLst>
                                            <p:cond delay="0"/>
                                          </p:stCondLst>
                                        </p:cTn>
                                        <p:tgtEl>
                                          <p:spTgt spid="7">
                                            <p:txEl>
                                              <p:pRg st="10" end="10"/>
                                            </p:txEl>
                                          </p:spTgt>
                                        </p:tgtEl>
                                        <p:attrNameLst>
                                          <p:attrName>style.visibility</p:attrName>
                                        </p:attrNameLst>
                                      </p:cBhvr>
                                      <p:to>
                                        <p:strVal val="visible"/>
                                      </p:to>
                                    </p:set>
                                    <p:animEffect transition="in" filter="wipe(left)">
                                      <p:cBhvr>
                                        <p:cTn id="69" dur="250"/>
                                        <p:tgtEl>
                                          <p:spTgt spid="7">
                                            <p:txEl>
                                              <p:pRg st="10" end="10"/>
                                            </p:tx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par>
                                <p:cTn id="76" presetID="1" presetClass="exit" presetSubtype="0" fill="hold" grpId="1" nodeType="withEffect">
                                  <p:stCondLst>
                                    <p:cond delay="0"/>
                                  </p:stCondLst>
                                  <p:childTnLst>
                                    <p:set>
                                      <p:cBhvr>
                                        <p:cTn id="77" dur="1" fill="hold">
                                          <p:stCondLst>
                                            <p:cond delay="0"/>
                                          </p:stCondLst>
                                        </p:cTn>
                                        <p:tgtEl>
                                          <p:spTgt spid="9">
                                            <p:txEl>
                                              <p:pRg st="0" end="0"/>
                                            </p:txEl>
                                          </p:spTgt>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9">
                                            <p:txEl>
                                              <p:pRg st="2" end="2"/>
                                            </p:txEl>
                                          </p:spTgt>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
                                            <p:txEl>
                                              <p:pRg st="3" end="3"/>
                                            </p:txEl>
                                          </p:spTgt>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9">
                                            <p:txEl>
                                              <p:pRg st="4" end="4"/>
                                            </p:txEl>
                                          </p:spTgt>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9">
                                            <p:txEl>
                                              <p:pRg st="5" end="5"/>
                                            </p:txEl>
                                          </p:spTgt>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9">
                                            <p:bg/>
                                          </p:spTgt>
                                        </p:tgtEl>
                                        <p:attrNameLst>
                                          <p:attrName>style.visibility</p:attrName>
                                        </p:attrNameLst>
                                      </p:cBhvr>
                                      <p:to>
                                        <p:strVal val="hidden"/>
                                      </p:to>
                                    </p:set>
                                  </p:childTnLst>
                                </p:cTn>
                              </p:par>
                              <p:par>
                                <p:cTn id="88" presetID="1" presetClass="exit" presetSubtype="0" fill="hold" grpId="0" nodeType="withEffect">
                                  <p:stCondLst>
                                    <p:cond delay="0"/>
                                  </p:stCondLst>
                                  <p:childTnLst>
                                    <p:set>
                                      <p:cBhvr>
                                        <p:cTn id="89" dur="1" fill="hold">
                                          <p:stCondLst>
                                            <p:cond delay="0"/>
                                          </p:stCondLst>
                                        </p:cTn>
                                        <p:tgtEl>
                                          <p:spTgt spid="8">
                                            <p:txEl>
                                              <p:pRg st="0" end="0"/>
                                            </p:txEl>
                                          </p:spTgt>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8">
                                            <p:txEl>
                                              <p:pRg st="2" end="2"/>
                                            </p:txEl>
                                          </p:spTgt>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8">
                                            <p:txEl>
                                              <p:pRg st="3" end="3"/>
                                            </p:txEl>
                                          </p:spTgt>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8">
                                            <p:txEl>
                                              <p:pRg st="4" end="4"/>
                                            </p:txEl>
                                          </p:spTgt>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8">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build="allAtOnce" animBg="1"/>
      <p:bldP spid="18" grpId="0" animBg="1"/>
      <p:bldP spid="9" grpId="0" animBg="1"/>
      <p:bldP spid="9" grpId="1" build="allAtOnce" animBg="1"/>
      <p:bldP spid="12" grpId="0" animBg="1"/>
      <p:bldP spid="10"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 Solutions</a:t>
            </a:r>
            <a:br>
              <a:rPr lang="en-US" dirty="0"/>
            </a:br>
            <a:r>
              <a:rPr lang="en-US" sz="2745" dirty="0">
                <a:gradFill>
                  <a:gsLst>
                    <a:gs pos="76250">
                      <a:schemeClr val="tx2"/>
                    </a:gs>
                    <a:gs pos="40000">
                      <a:schemeClr val="tx2"/>
                    </a:gs>
                  </a:gsLst>
                  <a:lin ang="5400000" scaled="0"/>
                </a:gradFill>
              </a:rPr>
              <a:t>Orchestration Management</a:t>
            </a:r>
          </a:p>
        </p:txBody>
      </p:sp>
      <p:grpSp>
        <p:nvGrpSpPr>
          <p:cNvPr id="8" name="Group 7"/>
          <p:cNvGrpSpPr/>
          <p:nvPr/>
        </p:nvGrpSpPr>
        <p:grpSpPr>
          <a:xfrm>
            <a:off x="8028916" y="3345304"/>
            <a:ext cx="3709979" cy="2321613"/>
            <a:chOff x="7435171" y="3397374"/>
            <a:chExt cx="3784372" cy="2368166"/>
          </a:xfrm>
        </p:grpSpPr>
        <p:sp>
          <p:nvSpPr>
            <p:cNvPr id="75"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20000"/>
                <a:lumOff val="80000"/>
                <a:alpha val="50000"/>
              </a:schemeClr>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79" name="Group 78"/>
            <p:cNvGrpSpPr/>
            <p:nvPr/>
          </p:nvGrpSpPr>
          <p:grpSpPr>
            <a:xfrm>
              <a:off x="8185631" y="3397374"/>
              <a:ext cx="2283453" cy="1158875"/>
              <a:chOff x="8080375" y="2857500"/>
              <a:chExt cx="2984129" cy="1514475"/>
            </a:xfrm>
            <a:solidFill>
              <a:schemeClr val="bg1"/>
            </a:solidFill>
          </p:grpSpPr>
          <p:grpSp>
            <p:nvGrpSpPr>
              <p:cNvPr id="80" name="Group 8"/>
              <p:cNvGrpSpPr>
                <a:grpSpLocks noChangeAspect="1"/>
              </p:cNvGrpSpPr>
              <p:nvPr/>
            </p:nvGrpSpPr>
            <p:grpSpPr bwMode="auto">
              <a:xfrm>
                <a:off x="8080375" y="2857500"/>
                <a:ext cx="828675" cy="1514475"/>
                <a:chOff x="5090" y="1800"/>
                <a:chExt cx="522" cy="954"/>
              </a:xfrm>
              <a:grpFill/>
            </p:grpSpPr>
            <p:sp>
              <p:nvSpPr>
                <p:cNvPr id="93"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4"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5"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6"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7"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81" name="Group 8"/>
              <p:cNvGrpSpPr>
                <a:grpSpLocks noChangeAspect="1"/>
              </p:cNvGrpSpPr>
              <p:nvPr/>
            </p:nvGrpSpPr>
            <p:grpSpPr bwMode="auto">
              <a:xfrm>
                <a:off x="9158102" y="2857500"/>
                <a:ext cx="828675" cy="1514475"/>
                <a:chOff x="5090" y="1800"/>
                <a:chExt cx="522" cy="954"/>
              </a:xfrm>
              <a:grpFill/>
            </p:grpSpPr>
            <p:sp>
              <p:nvSpPr>
                <p:cNvPr id="88"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9"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0"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1"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2"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82" name="Group 8"/>
              <p:cNvGrpSpPr>
                <a:grpSpLocks noChangeAspect="1"/>
              </p:cNvGrpSpPr>
              <p:nvPr/>
            </p:nvGrpSpPr>
            <p:grpSpPr bwMode="auto">
              <a:xfrm>
                <a:off x="10235829" y="2857500"/>
                <a:ext cx="828675" cy="1514475"/>
                <a:chOff x="5090" y="1800"/>
                <a:chExt cx="522" cy="954"/>
              </a:xfrm>
              <a:grpFill/>
            </p:grpSpPr>
            <p:sp>
              <p:nvSpPr>
                <p:cNvPr id="83"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4"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5"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6"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7"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sp>
          <p:nvSpPr>
            <p:cNvPr id="6" name="TextBox 5"/>
            <p:cNvSpPr txBox="1"/>
            <p:nvPr/>
          </p:nvSpPr>
          <p:spPr>
            <a:xfrm>
              <a:off x="8296168" y="5046563"/>
              <a:ext cx="2062378" cy="627864"/>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400">
                  <a:gradFill>
                    <a:gsLst>
                      <a:gs pos="81250">
                        <a:schemeClr val="tx1"/>
                      </a:gs>
                      <a:gs pos="57000">
                        <a:schemeClr val="tx1"/>
                      </a:gs>
                    </a:gsLst>
                    <a:lin ang="5400000" scaled="0"/>
                  </a:gradFill>
                </a:defRPr>
              </a:lvl1pPr>
            </a:lstStyle>
            <a:p>
              <a:r>
                <a:rPr lang="en-US" sz="2353" dirty="0"/>
                <a:t>Cloud</a:t>
              </a:r>
            </a:p>
          </p:txBody>
        </p:sp>
      </p:grpSp>
      <p:grpSp>
        <p:nvGrpSpPr>
          <p:cNvPr id="120" name="Group 119"/>
          <p:cNvGrpSpPr/>
          <p:nvPr/>
        </p:nvGrpSpPr>
        <p:grpSpPr>
          <a:xfrm>
            <a:off x="444047" y="3348450"/>
            <a:ext cx="3709979" cy="2321613"/>
            <a:chOff x="7435171" y="3397374"/>
            <a:chExt cx="3784372" cy="2368166"/>
          </a:xfrm>
        </p:grpSpPr>
        <p:sp>
          <p:nvSpPr>
            <p:cNvPr id="121"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20000"/>
                <a:lumOff val="80000"/>
                <a:alpha val="50000"/>
              </a:schemeClr>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122" name="Group 121"/>
            <p:cNvGrpSpPr/>
            <p:nvPr/>
          </p:nvGrpSpPr>
          <p:grpSpPr>
            <a:xfrm>
              <a:off x="8185631" y="3397374"/>
              <a:ext cx="2283453" cy="1158875"/>
              <a:chOff x="8080375" y="2857500"/>
              <a:chExt cx="2984129" cy="1514475"/>
            </a:xfrm>
            <a:solidFill>
              <a:schemeClr val="bg1"/>
            </a:solidFill>
          </p:grpSpPr>
          <p:grpSp>
            <p:nvGrpSpPr>
              <p:cNvPr id="124" name="Group 8"/>
              <p:cNvGrpSpPr>
                <a:grpSpLocks noChangeAspect="1"/>
              </p:cNvGrpSpPr>
              <p:nvPr/>
            </p:nvGrpSpPr>
            <p:grpSpPr bwMode="auto">
              <a:xfrm>
                <a:off x="8080375" y="2857500"/>
                <a:ext cx="828675" cy="1514475"/>
                <a:chOff x="5090" y="1800"/>
                <a:chExt cx="522" cy="954"/>
              </a:xfrm>
              <a:grpFill/>
            </p:grpSpPr>
            <p:sp>
              <p:nvSpPr>
                <p:cNvPr id="137"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8"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9"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0"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1"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25" name="Group 8"/>
              <p:cNvGrpSpPr>
                <a:grpSpLocks noChangeAspect="1"/>
              </p:cNvGrpSpPr>
              <p:nvPr/>
            </p:nvGrpSpPr>
            <p:grpSpPr bwMode="auto">
              <a:xfrm>
                <a:off x="9158102" y="2857500"/>
                <a:ext cx="828675" cy="1514475"/>
                <a:chOff x="5090" y="1800"/>
                <a:chExt cx="522" cy="954"/>
              </a:xfrm>
              <a:grpFill/>
            </p:grpSpPr>
            <p:sp>
              <p:nvSpPr>
                <p:cNvPr id="132"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3"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4"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5"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6"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26" name="Group 8"/>
              <p:cNvGrpSpPr>
                <a:grpSpLocks noChangeAspect="1"/>
              </p:cNvGrpSpPr>
              <p:nvPr/>
            </p:nvGrpSpPr>
            <p:grpSpPr bwMode="auto">
              <a:xfrm>
                <a:off x="10235829" y="2857500"/>
                <a:ext cx="828675" cy="1514475"/>
                <a:chOff x="5090" y="1800"/>
                <a:chExt cx="522" cy="954"/>
              </a:xfrm>
              <a:grpFill/>
            </p:grpSpPr>
            <p:sp>
              <p:nvSpPr>
                <p:cNvPr id="127"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8"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9"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0"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1"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sp>
          <p:nvSpPr>
            <p:cNvPr id="123" name="TextBox 122"/>
            <p:cNvSpPr txBox="1"/>
            <p:nvPr/>
          </p:nvSpPr>
          <p:spPr>
            <a:xfrm>
              <a:off x="8296168" y="5046563"/>
              <a:ext cx="2062378"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81250">
                        <a:schemeClr val="tx1"/>
                      </a:gs>
                      <a:gs pos="57000">
                        <a:schemeClr val="tx1"/>
                      </a:gs>
                    </a:gsLst>
                    <a:lin ang="5400000" scaled="0"/>
                  </a:gradFill>
                </a:rPr>
                <a:t>Cloud</a:t>
              </a:r>
            </a:p>
          </p:txBody>
        </p:sp>
      </p:grpSp>
      <p:sp>
        <p:nvSpPr>
          <p:cNvPr id="142" name="Freeform 17"/>
          <p:cNvSpPr>
            <a:spLocks noEditPoints="1"/>
          </p:cNvSpPr>
          <p:nvPr/>
        </p:nvSpPr>
        <p:spPr bwMode="auto">
          <a:xfrm>
            <a:off x="4163429" y="2225109"/>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3" name="Freeform 17"/>
          <p:cNvSpPr>
            <a:spLocks noEditPoints="1"/>
          </p:cNvSpPr>
          <p:nvPr/>
        </p:nvSpPr>
        <p:spPr bwMode="auto">
          <a:xfrm>
            <a:off x="4953393" y="2225109"/>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4" name="Freeform 17"/>
          <p:cNvSpPr>
            <a:spLocks noEditPoints="1"/>
          </p:cNvSpPr>
          <p:nvPr/>
        </p:nvSpPr>
        <p:spPr bwMode="auto">
          <a:xfrm>
            <a:off x="5743356" y="2225109"/>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5" name="Freeform 17"/>
          <p:cNvSpPr>
            <a:spLocks noEditPoints="1"/>
          </p:cNvSpPr>
          <p:nvPr/>
        </p:nvSpPr>
        <p:spPr bwMode="auto">
          <a:xfrm>
            <a:off x="6533320" y="2225109"/>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6" name="Freeform 17"/>
          <p:cNvSpPr>
            <a:spLocks noEditPoints="1"/>
          </p:cNvSpPr>
          <p:nvPr/>
        </p:nvSpPr>
        <p:spPr bwMode="auto">
          <a:xfrm>
            <a:off x="7323283" y="2225109"/>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8" name="Freeform 17"/>
          <p:cNvSpPr>
            <a:spLocks noEditPoints="1"/>
          </p:cNvSpPr>
          <p:nvPr/>
        </p:nvSpPr>
        <p:spPr bwMode="auto">
          <a:xfrm>
            <a:off x="4163429" y="2921077"/>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9" name="Freeform 17"/>
          <p:cNvSpPr>
            <a:spLocks noEditPoints="1"/>
          </p:cNvSpPr>
          <p:nvPr/>
        </p:nvSpPr>
        <p:spPr bwMode="auto">
          <a:xfrm>
            <a:off x="4953393" y="2921077"/>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0" name="Freeform 17"/>
          <p:cNvSpPr>
            <a:spLocks noEditPoints="1"/>
          </p:cNvSpPr>
          <p:nvPr/>
        </p:nvSpPr>
        <p:spPr bwMode="auto">
          <a:xfrm>
            <a:off x="5743356" y="2921077"/>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1" name="Freeform 17"/>
          <p:cNvSpPr>
            <a:spLocks noEditPoints="1"/>
          </p:cNvSpPr>
          <p:nvPr/>
        </p:nvSpPr>
        <p:spPr bwMode="auto">
          <a:xfrm>
            <a:off x="6533320" y="2921077"/>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2" name="Freeform 17"/>
          <p:cNvSpPr>
            <a:spLocks noEditPoints="1"/>
          </p:cNvSpPr>
          <p:nvPr/>
        </p:nvSpPr>
        <p:spPr bwMode="auto">
          <a:xfrm>
            <a:off x="7323283" y="2921077"/>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4" name="Freeform 17"/>
          <p:cNvSpPr>
            <a:spLocks noEditPoints="1"/>
          </p:cNvSpPr>
          <p:nvPr/>
        </p:nvSpPr>
        <p:spPr bwMode="auto">
          <a:xfrm>
            <a:off x="4163429" y="3617044"/>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5" name="Freeform 17"/>
          <p:cNvSpPr>
            <a:spLocks noEditPoints="1"/>
          </p:cNvSpPr>
          <p:nvPr/>
        </p:nvSpPr>
        <p:spPr bwMode="auto">
          <a:xfrm>
            <a:off x="4953393" y="3617044"/>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6" name="Freeform 17"/>
          <p:cNvSpPr>
            <a:spLocks noEditPoints="1"/>
          </p:cNvSpPr>
          <p:nvPr/>
        </p:nvSpPr>
        <p:spPr bwMode="auto">
          <a:xfrm>
            <a:off x="5743356" y="3617044"/>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7" name="Freeform 17"/>
          <p:cNvSpPr>
            <a:spLocks noEditPoints="1"/>
          </p:cNvSpPr>
          <p:nvPr/>
        </p:nvSpPr>
        <p:spPr bwMode="auto">
          <a:xfrm>
            <a:off x="6533320" y="3617044"/>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8" name="Freeform 17"/>
          <p:cNvSpPr>
            <a:spLocks noEditPoints="1"/>
          </p:cNvSpPr>
          <p:nvPr/>
        </p:nvSpPr>
        <p:spPr bwMode="auto">
          <a:xfrm>
            <a:off x="7323283" y="3617044"/>
            <a:ext cx="705289" cy="534261"/>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 name="Rectangle 12"/>
          <p:cNvSpPr/>
          <p:nvPr/>
        </p:nvSpPr>
        <p:spPr bwMode="auto">
          <a:xfrm>
            <a:off x="4055385" y="2229099"/>
            <a:ext cx="4081231" cy="3174397"/>
          </a:xfrm>
          <a:prstGeom prst="rect">
            <a:avLst/>
          </a:prstGeom>
          <a:solidFill>
            <a:schemeClr val="bg1"/>
          </a:solidFill>
          <a:ln cap="sq">
            <a:solidFill>
              <a:srgbClr val="00BCF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4423212" y="2431938"/>
            <a:ext cx="3345576" cy="2768720"/>
            <a:chOff x="3597739" y="7008803"/>
            <a:chExt cx="3412662" cy="2824239"/>
          </a:xfrm>
        </p:grpSpPr>
        <p:pic>
          <p:nvPicPr>
            <p:cNvPr id="74" name="Picture 6" descr="http://blog.docker.com/media/docker-whales-transparent.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657601" y="7727723"/>
              <a:ext cx="1478270" cy="12308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122058" y="9091514"/>
              <a:ext cx="2407170" cy="741528"/>
            </a:xfrm>
            <a:prstGeom prst="rect">
              <a:avLst/>
            </a:prstGeom>
          </p:spPr>
        </p:pic>
        <p:pic>
          <p:nvPicPr>
            <p:cNvPr id="2052" name="Picture 4" descr="https://mesosphere.com/wp-content/themes/mesosphere/library/images/components/services/marathon.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32660" y="7517992"/>
              <a:ext cx="1357486" cy="1357486"/>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bwMode="auto">
            <a:xfrm>
              <a:off x="3597739" y="7008803"/>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16814">
                        <a:srgbClr val="505050"/>
                      </a:gs>
                      <a:gs pos="30000">
                        <a:srgbClr val="505050"/>
                      </a:gs>
                    </a:gsLst>
                    <a:lin ang="5400000" scaled="0"/>
                  </a:gradFill>
                  <a:ea typeface="Segoe UI" pitchFamily="34" charset="0"/>
                  <a:cs typeface="Segoe UI" pitchFamily="34" charset="0"/>
                </a:rPr>
                <a:t>Swarm </a:t>
              </a:r>
              <a:br>
                <a:rPr lang="en-US" sz="1961" kern="0" dirty="0">
                  <a:gradFill>
                    <a:gsLst>
                      <a:gs pos="16814">
                        <a:srgbClr val="505050"/>
                      </a:gs>
                      <a:gs pos="30000">
                        <a:srgbClr val="505050"/>
                      </a:gs>
                    </a:gsLst>
                    <a:lin ang="5400000" scaled="0"/>
                  </a:gradFill>
                  <a:ea typeface="Segoe UI" pitchFamily="34" charset="0"/>
                  <a:cs typeface="Segoe UI" pitchFamily="34" charset="0"/>
                </a:rPr>
              </a:br>
              <a:r>
                <a:rPr lang="en-US" sz="1961" kern="0" dirty="0">
                  <a:gradFill>
                    <a:gsLst>
                      <a:gs pos="16814">
                        <a:srgbClr val="505050"/>
                      </a:gs>
                      <a:gs pos="30000">
                        <a:srgbClr val="505050"/>
                      </a:gs>
                    </a:gsLst>
                    <a:lin ang="5400000" scaled="0"/>
                  </a:gradFill>
                  <a:ea typeface="Segoe UI" pitchFamily="34" charset="0"/>
                  <a:cs typeface="Segoe UI" pitchFamily="34" charset="0"/>
                </a:rPr>
                <a:t>Compose</a:t>
              </a:r>
            </a:p>
          </p:txBody>
        </p:sp>
        <p:sp>
          <p:nvSpPr>
            <p:cNvPr id="78" name="Rectangle 77"/>
            <p:cNvSpPr/>
            <p:nvPr/>
          </p:nvSpPr>
          <p:spPr bwMode="auto">
            <a:xfrm>
              <a:off x="5412407" y="7008803"/>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16814">
                        <a:srgbClr val="505050"/>
                      </a:gs>
                      <a:gs pos="30000">
                        <a:srgbClr val="505050"/>
                      </a:gs>
                    </a:gsLst>
                    <a:lin ang="5400000" scaled="0"/>
                  </a:gradFill>
                  <a:ea typeface="Segoe UI" pitchFamily="34" charset="0"/>
                  <a:cs typeface="Segoe UI" pitchFamily="34" charset="0"/>
                </a:rPr>
                <a:t>Marathon</a:t>
              </a:r>
            </a:p>
          </p:txBody>
        </p:sp>
      </p:grpSp>
    </p:spTree>
    <p:extLst>
      <p:ext uri="{BB962C8B-B14F-4D97-AF65-F5344CB8AC3E}">
        <p14:creationId xmlns:p14="http://schemas.microsoft.com/office/powerpoint/2010/main" val="417306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fade">
                                      <p:cBhvr>
                                        <p:cTn id="25" dur="500"/>
                                        <p:tgtEl>
                                          <p:spTgt spid="1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500"/>
                                        <p:tgtEl>
                                          <p:spTgt spid="1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childTnLst>
                          </p:cTn>
                        </p:par>
                        <p:par>
                          <p:cTn id="50" fill="hold">
                            <p:stCondLst>
                              <p:cond delay="500"/>
                            </p:stCondLst>
                            <p:childTnLst>
                              <p:par>
                                <p:cTn id="51" presetID="6" presetClass="emph" presetSubtype="0" decel="100000" fill="hold" grpId="1" nodeType="afterEffect">
                                  <p:stCondLst>
                                    <p:cond delay="0"/>
                                  </p:stCondLst>
                                  <p:childTnLst>
                                    <p:animScale>
                                      <p:cBhvr>
                                        <p:cTn id="52" dur="500" fill="hold"/>
                                        <p:tgtEl>
                                          <p:spTgt spid="142"/>
                                        </p:tgtEl>
                                      </p:cBhvr>
                                      <p:by x="0" y="0"/>
                                    </p:animScale>
                                  </p:childTnLst>
                                </p:cTn>
                              </p:par>
                              <p:par>
                                <p:cTn id="53" presetID="42" presetClass="path" presetSubtype="0" decel="100000" fill="hold" grpId="2" nodeType="withEffect">
                                  <p:stCondLst>
                                    <p:cond delay="0"/>
                                  </p:stCondLst>
                                  <p:childTnLst>
                                    <p:animMotion origin="layout" path="M 1.09012E-6 1.86564E-6 L -0.18075 0.27303 " pathEditMode="relative" rAng="0" ptsTypes="AA">
                                      <p:cBhvr>
                                        <p:cTn id="54" dur="500" fill="hold"/>
                                        <p:tgtEl>
                                          <p:spTgt spid="142"/>
                                        </p:tgtEl>
                                        <p:attrNameLst>
                                          <p:attrName>ppt_x</p:attrName>
                                          <p:attrName>ppt_y</p:attrName>
                                        </p:attrNameLst>
                                      </p:cBhvr>
                                      <p:rCtr x="-9038" y="13640"/>
                                    </p:animMotion>
                                  </p:childTnLst>
                                </p:cTn>
                              </p:par>
                              <p:par>
                                <p:cTn id="55" presetID="6" presetClass="emph" presetSubtype="0" decel="100000" fill="hold" grpId="1" nodeType="withEffect">
                                  <p:stCondLst>
                                    <p:cond delay="100"/>
                                  </p:stCondLst>
                                  <p:childTnLst>
                                    <p:animScale>
                                      <p:cBhvr>
                                        <p:cTn id="56" dur="500" fill="hold"/>
                                        <p:tgtEl>
                                          <p:spTgt spid="143"/>
                                        </p:tgtEl>
                                      </p:cBhvr>
                                      <p:by x="0" y="0"/>
                                    </p:animScale>
                                  </p:childTnLst>
                                </p:cTn>
                              </p:par>
                              <p:par>
                                <p:cTn id="57" presetID="42" presetClass="path" presetSubtype="0" decel="100000" fill="hold" grpId="2" nodeType="withEffect">
                                  <p:stCondLst>
                                    <p:cond delay="100"/>
                                  </p:stCondLst>
                                  <p:childTnLst>
                                    <p:animMotion origin="layout" path="M -4.45494E-6 1.86564E-6 L -0.24419 0.26464 " pathEditMode="relative" rAng="0" ptsTypes="AA">
                                      <p:cBhvr>
                                        <p:cTn id="58" dur="500" fill="hold"/>
                                        <p:tgtEl>
                                          <p:spTgt spid="143"/>
                                        </p:tgtEl>
                                        <p:attrNameLst>
                                          <p:attrName>ppt_x</p:attrName>
                                          <p:attrName>ppt_y</p:attrName>
                                        </p:attrNameLst>
                                      </p:cBhvr>
                                      <p:rCtr x="-12216" y="13232"/>
                                    </p:animMotion>
                                  </p:childTnLst>
                                </p:cTn>
                              </p:par>
                              <p:par>
                                <p:cTn id="59" presetID="6" presetClass="emph" presetSubtype="0" decel="100000" fill="hold" grpId="1" nodeType="withEffect">
                                  <p:stCondLst>
                                    <p:cond delay="200"/>
                                  </p:stCondLst>
                                  <p:childTnLst>
                                    <p:animScale>
                                      <p:cBhvr>
                                        <p:cTn id="60" dur="500" fill="hold"/>
                                        <p:tgtEl>
                                          <p:spTgt spid="144"/>
                                        </p:tgtEl>
                                      </p:cBhvr>
                                      <p:by x="0" y="0"/>
                                    </p:animScale>
                                  </p:childTnLst>
                                </p:cTn>
                              </p:par>
                              <p:par>
                                <p:cTn id="61" presetID="42" presetClass="path" presetSubtype="0" decel="100000" fill="hold" grpId="2" nodeType="withEffect">
                                  <p:stCondLst>
                                    <p:cond delay="200"/>
                                  </p:stCondLst>
                                  <p:childTnLst>
                                    <p:animMotion origin="layout" path="M 0 1.86564E-6 L -0.30483 0.26464 " pathEditMode="relative" rAng="0" ptsTypes="AA">
                                      <p:cBhvr>
                                        <p:cTn id="62" dur="500" fill="hold"/>
                                        <p:tgtEl>
                                          <p:spTgt spid="144"/>
                                        </p:tgtEl>
                                        <p:attrNameLst>
                                          <p:attrName>ppt_x</p:attrName>
                                          <p:attrName>ppt_y</p:attrName>
                                        </p:attrNameLst>
                                      </p:cBhvr>
                                      <p:rCtr x="-15241" y="13232"/>
                                    </p:animMotion>
                                  </p:childTnLst>
                                </p:cTn>
                              </p:par>
                              <p:par>
                                <p:cTn id="63" presetID="6" presetClass="emph" presetSubtype="0" decel="100000" fill="hold" grpId="1" nodeType="withEffect">
                                  <p:stCondLst>
                                    <p:cond delay="300"/>
                                  </p:stCondLst>
                                  <p:childTnLst>
                                    <p:animScale>
                                      <p:cBhvr>
                                        <p:cTn id="64" dur="500" fill="hold"/>
                                        <p:tgtEl>
                                          <p:spTgt spid="145"/>
                                        </p:tgtEl>
                                      </p:cBhvr>
                                      <p:by x="0" y="0"/>
                                    </p:animScale>
                                  </p:childTnLst>
                                </p:cTn>
                              </p:par>
                              <p:par>
                                <p:cTn id="65" presetID="42" presetClass="path" presetSubtype="0" decel="100000" fill="hold" grpId="2" nodeType="withEffect">
                                  <p:stCondLst>
                                    <p:cond delay="300"/>
                                  </p:stCondLst>
                                  <p:childTnLst>
                                    <p:animMotion origin="layout" path="M 2.10365E-6 1.86564E-6 L 0.2484 0.26464 " pathEditMode="relative" rAng="0" ptsTypes="AA">
                                      <p:cBhvr>
                                        <p:cTn id="66" dur="500" fill="hold"/>
                                        <p:tgtEl>
                                          <p:spTgt spid="145"/>
                                        </p:tgtEl>
                                        <p:attrNameLst>
                                          <p:attrName>ppt_x</p:attrName>
                                          <p:attrName>ppt_y</p:attrName>
                                        </p:attrNameLst>
                                      </p:cBhvr>
                                      <p:rCtr x="12420" y="13232"/>
                                    </p:animMotion>
                                  </p:childTnLst>
                                </p:cTn>
                              </p:par>
                              <p:par>
                                <p:cTn id="67" presetID="6" presetClass="emph" presetSubtype="0" decel="100000" fill="hold" grpId="1" nodeType="withEffect">
                                  <p:stCondLst>
                                    <p:cond delay="400"/>
                                  </p:stCondLst>
                                  <p:childTnLst>
                                    <p:animScale>
                                      <p:cBhvr>
                                        <p:cTn id="68" dur="500" fill="hold"/>
                                        <p:tgtEl>
                                          <p:spTgt spid="146"/>
                                        </p:tgtEl>
                                      </p:cBhvr>
                                      <p:by x="0" y="0"/>
                                    </p:animScale>
                                  </p:childTnLst>
                                </p:cTn>
                              </p:par>
                              <p:par>
                                <p:cTn id="69" presetID="42" presetClass="path" presetSubtype="0" decel="100000" fill="hold" grpId="2" nodeType="withEffect">
                                  <p:stCondLst>
                                    <p:cond delay="400"/>
                                  </p:stCondLst>
                                  <p:childTnLst>
                                    <p:animMotion origin="layout" path="M -3.44141E-6 1.86564E-6 L 0.17871 0.26464 " pathEditMode="relative" rAng="0" ptsTypes="AA">
                                      <p:cBhvr>
                                        <p:cTn id="70" dur="500" fill="hold"/>
                                        <p:tgtEl>
                                          <p:spTgt spid="146"/>
                                        </p:tgtEl>
                                        <p:attrNameLst>
                                          <p:attrName>ppt_x</p:attrName>
                                          <p:attrName>ppt_y</p:attrName>
                                        </p:attrNameLst>
                                      </p:cBhvr>
                                      <p:rCtr x="8935" y="13232"/>
                                    </p:animMotion>
                                  </p:childTnLst>
                                </p:cTn>
                              </p:par>
                              <p:par>
                                <p:cTn id="71" presetID="6" presetClass="emph" presetSubtype="0" decel="100000" fill="hold" grpId="1" nodeType="withEffect">
                                  <p:stCondLst>
                                    <p:cond delay="500"/>
                                  </p:stCondLst>
                                  <p:childTnLst>
                                    <p:animScale>
                                      <p:cBhvr>
                                        <p:cTn id="72" dur="500" fill="hold"/>
                                        <p:tgtEl>
                                          <p:spTgt spid="148"/>
                                        </p:tgtEl>
                                      </p:cBhvr>
                                      <p:by x="0" y="0"/>
                                    </p:animScale>
                                  </p:childTnLst>
                                </p:cTn>
                              </p:par>
                              <p:par>
                                <p:cTn id="73" presetID="42" presetClass="path" presetSubtype="0" decel="100000" fill="hold" grpId="2" nodeType="withEffect">
                                  <p:stCondLst>
                                    <p:cond delay="500"/>
                                  </p:stCondLst>
                                  <p:childTnLst>
                                    <p:animMotion origin="layout" path="M 1.09012E-6 -6.99047E-7 L -0.17514 0.16319 " pathEditMode="relative" rAng="0" ptsTypes="AA">
                                      <p:cBhvr>
                                        <p:cTn id="74" dur="500" fill="hold"/>
                                        <p:tgtEl>
                                          <p:spTgt spid="148"/>
                                        </p:tgtEl>
                                        <p:attrNameLst>
                                          <p:attrName>ppt_x</p:attrName>
                                          <p:attrName>ppt_y</p:attrName>
                                        </p:attrNameLst>
                                      </p:cBhvr>
                                      <p:rCtr x="-8757" y="8148"/>
                                    </p:animMotion>
                                  </p:childTnLst>
                                </p:cTn>
                              </p:par>
                              <p:par>
                                <p:cTn id="75" presetID="6" presetClass="emph" presetSubtype="0" decel="100000" fill="hold" grpId="1" nodeType="withEffect">
                                  <p:stCondLst>
                                    <p:cond delay="600"/>
                                  </p:stCondLst>
                                  <p:childTnLst>
                                    <p:animScale>
                                      <p:cBhvr>
                                        <p:cTn id="76" dur="500" fill="hold"/>
                                        <p:tgtEl>
                                          <p:spTgt spid="149"/>
                                        </p:tgtEl>
                                      </p:cBhvr>
                                      <p:by x="0" y="0"/>
                                    </p:animScale>
                                  </p:childTnLst>
                                </p:cTn>
                              </p:par>
                              <p:par>
                                <p:cTn id="77" presetID="42" presetClass="path" presetSubtype="0" decel="100000" fill="hold" grpId="2" nodeType="withEffect">
                                  <p:stCondLst>
                                    <p:cond delay="600"/>
                                  </p:stCondLst>
                                  <p:childTnLst>
                                    <p:animMotion origin="layout" path="M -4.45494E-6 -6.99047E-7 L -0.235 0.16319 " pathEditMode="relative" rAng="0" ptsTypes="AA">
                                      <p:cBhvr>
                                        <p:cTn id="78" dur="500" fill="hold"/>
                                        <p:tgtEl>
                                          <p:spTgt spid="149"/>
                                        </p:tgtEl>
                                        <p:attrNameLst>
                                          <p:attrName>ppt_x</p:attrName>
                                          <p:attrName>ppt_y</p:attrName>
                                        </p:attrNameLst>
                                      </p:cBhvr>
                                      <p:rCtr x="-11756" y="8148"/>
                                    </p:animMotion>
                                  </p:childTnLst>
                                </p:cTn>
                              </p:par>
                              <p:par>
                                <p:cTn id="79" presetID="6" presetClass="emph" presetSubtype="0" decel="100000" fill="hold" grpId="1" nodeType="withEffect">
                                  <p:stCondLst>
                                    <p:cond delay="700"/>
                                  </p:stCondLst>
                                  <p:childTnLst>
                                    <p:animScale>
                                      <p:cBhvr>
                                        <p:cTn id="80" dur="500" fill="hold"/>
                                        <p:tgtEl>
                                          <p:spTgt spid="150"/>
                                        </p:tgtEl>
                                      </p:cBhvr>
                                      <p:by x="0" y="0"/>
                                    </p:animScale>
                                  </p:childTnLst>
                                </p:cTn>
                              </p:par>
                              <p:par>
                                <p:cTn id="81" presetID="42" presetClass="path" presetSubtype="0" decel="100000" fill="hold" grpId="2" nodeType="withEffect">
                                  <p:stCondLst>
                                    <p:cond delay="700"/>
                                  </p:stCondLst>
                                  <p:childTnLst>
                                    <p:animMotion origin="layout" path="M 0 -6.99047E-7 L 0.30827 0.17158 " pathEditMode="relative" rAng="0" ptsTypes="AA">
                                      <p:cBhvr>
                                        <p:cTn id="82" dur="500" fill="hold"/>
                                        <p:tgtEl>
                                          <p:spTgt spid="150"/>
                                        </p:tgtEl>
                                        <p:attrNameLst>
                                          <p:attrName>ppt_x</p:attrName>
                                          <p:attrName>ppt_y</p:attrName>
                                        </p:attrNameLst>
                                      </p:cBhvr>
                                      <p:rCtr x="15407" y="8579"/>
                                    </p:animMotion>
                                  </p:childTnLst>
                                </p:cTn>
                              </p:par>
                              <p:par>
                                <p:cTn id="83" presetID="6" presetClass="emph" presetSubtype="0" decel="100000" fill="hold" grpId="1" nodeType="withEffect">
                                  <p:stCondLst>
                                    <p:cond delay="800"/>
                                  </p:stCondLst>
                                  <p:childTnLst>
                                    <p:animScale>
                                      <p:cBhvr>
                                        <p:cTn id="84" dur="500" fill="hold"/>
                                        <p:tgtEl>
                                          <p:spTgt spid="151"/>
                                        </p:tgtEl>
                                      </p:cBhvr>
                                      <p:by x="0" y="0"/>
                                    </p:animScale>
                                  </p:childTnLst>
                                </p:cTn>
                              </p:par>
                              <p:par>
                                <p:cTn id="85" presetID="42" presetClass="path" presetSubtype="0" decel="100000" fill="hold" grpId="2" nodeType="withEffect">
                                  <p:stCondLst>
                                    <p:cond delay="800"/>
                                  </p:stCondLst>
                                  <p:childTnLst>
                                    <p:animMotion origin="layout" path="M 2.10365E-6 -6.99047E-7 L 0.2484 0.17158 " pathEditMode="relative" rAng="0" ptsTypes="AA">
                                      <p:cBhvr>
                                        <p:cTn id="86" dur="500" fill="hold"/>
                                        <p:tgtEl>
                                          <p:spTgt spid="151"/>
                                        </p:tgtEl>
                                        <p:attrNameLst>
                                          <p:attrName>ppt_x</p:attrName>
                                          <p:attrName>ppt_y</p:attrName>
                                        </p:attrNameLst>
                                      </p:cBhvr>
                                      <p:rCtr x="12420" y="8579"/>
                                    </p:animMotion>
                                  </p:childTnLst>
                                </p:cTn>
                              </p:par>
                              <p:par>
                                <p:cTn id="87" presetID="6" presetClass="emph" presetSubtype="0" decel="100000" fill="hold" grpId="1" nodeType="withEffect">
                                  <p:stCondLst>
                                    <p:cond delay="900"/>
                                  </p:stCondLst>
                                  <p:childTnLst>
                                    <p:animScale>
                                      <p:cBhvr>
                                        <p:cTn id="88" dur="500" fill="hold"/>
                                        <p:tgtEl>
                                          <p:spTgt spid="152"/>
                                        </p:tgtEl>
                                      </p:cBhvr>
                                      <p:by x="0" y="0"/>
                                    </p:animScale>
                                  </p:childTnLst>
                                </p:cTn>
                              </p:par>
                              <p:par>
                                <p:cTn id="89" presetID="42" presetClass="path" presetSubtype="0" decel="100000" fill="hold" grpId="2" nodeType="withEffect">
                                  <p:stCondLst>
                                    <p:cond delay="900"/>
                                  </p:stCondLst>
                                  <p:childTnLst>
                                    <p:animMotion origin="layout" path="M -3.44141E-6 -6.99047E-7 L 0.17871 0.17158 " pathEditMode="relative" rAng="0" ptsTypes="AA">
                                      <p:cBhvr>
                                        <p:cTn id="90" dur="500" fill="hold"/>
                                        <p:tgtEl>
                                          <p:spTgt spid="152"/>
                                        </p:tgtEl>
                                        <p:attrNameLst>
                                          <p:attrName>ppt_x</p:attrName>
                                          <p:attrName>ppt_y</p:attrName>
                                        </p:attrNameLst>
                                      </p:cBhvr>
                                      <p:rCtr x="8935" y="8579"/>
                                    </p:animMotion>
                                  </p:childTnLst>
                                </p:cTn>
                              </p:par>
                              <p:par>
                                <p:cTn id="91" presetID="6" presetClass="emph" presetSubtype="0" decel="100000" fill="hold" grpId="1" nodeType="withEffect">
                                  <p:stCondLst>
                                    <p:cond delay="1000"/>
                                  </p:stCondLst>
                                  <p:childTnLst>
                                    <p:animScale>
                                      <p:cBhvr>
                                        <p:cTn id="92" dur="500" fill="hold"/>
                                        <p:tgtEl>
                                          <p:spTgt spid="154"/>
                                        </p:tgtEl>
                                      </p:cBhvr>
                                      <p:by x="0" y="0"/>
                                    </p:animScale>
                                  </p:childTnLst>
                                </p:cTn>
                              </p:par>
                              <p:par>
                                <p:cTn id="93" presetID="42" presetClass="path" presetSubtype="0" decel="100000" fill="hold" grpId="2" nodeType="withEffect">
                                  <p:stCondLst>
                                    <p:cond delay="1000"/>
                                  </p:stCondLst>
                                  <p:childTnLst>
                                    <p:animMotion origin="layout" path="M 1.09012E-6 -3.26373E-6 L -0.17514 0.04903 " pathEditMode="relative" rAng="0" ptsTypes="AA">
                                      <p:cBhvr>
                                        <p:cTn id="94" dur="500" fill="hold"/>
                                        <p:tgtEl>
                                          <p:spTgt spid="154"/>
                                        </p:tgtEl>
                                        <p:attrNameLst>
                                          <p:attrName>ppt_x</p:attrName>
                                          <p:attrName>ppt_y</p:attrName>
                                        </p:attrNameLst>
                                      </p:cBhvr>
                                      <p:rCtr x="-8757" y="2451"/>
                                    </p:animMotion>
                                  </p:childTnLst>
                                </p:cTn>
                              </p:par>
                              <p:par>
                                <p:cTn id="95" presetID="6" presetClass="emph" presetSubtype="0" decel="100000" fill="hold" grpId="1" nodeType="withEffect">
                                  <p:stCondLst>
                                    <p:cond delay="1100"/>
                                  </p:stCondLst>
                                  <p:childTnLst>
                                    <p:animScale>
                                      <p:cBhvr>
                                        <p:cTn id="96" dur="500" fill="hold"/>
                                        <p:tgtEl>
                                          <p:spTgt spid="155"/>
                                        </p:tgtEl>
                                      </p:cBhvr>
                                      <p:by x="0" y="0"/>
                                    </p:animScale>
                                  </p:childTnLst>
                                </p:cTn>
                              </p:par>
                              <p:par>
                                <p:cTn id="97" presetID="42" presetClass="path" presetSubtype="0" decel="100000" fill="hold" grpId="2" nodeType="withEffect">
                                  <p:stCondLst>
                                    <p:cond delay="1100"/>
                                  </p:stCondLst>
                                  <p:childTnLst>
                                    <p:animMotion origin="layout" path="M -4.45494E-6 -3.26373E-6 L -0.235 0.0547 " pathEditMode="relative" rAng="0" ptsTypes="AA">
                                      <p:cBhvr>
                                        <p:cTn id="98" dur="500" fill="hold"/>
                                        <p:tgtEl>
                                          <p:spTgt spid="155"/>
                                        </p:tgtEl>
                                        <p:attrNameLst>
                                          <p:attrName>ppt_x</p:attrName>
                                          <p:attrName>ppt_y</p:attrName>
                                        </p:attrNameLst>
                                      </p:cBhvr>
                                      <p:rCtr x="-11756" y="2724"/>
                                    </p:animMotion>
                                  </p:childTnLst>
                                </p:cTn>
                              </p:par>
                              <p:par>
                                <p:cTn id="99" presetID="6" presetClass="emph" presetSubtype="0" decel="100000" fill="hold" grpId="1" nodeType="withEffect">
                                  <p:stCondLst>
                                    <p:cond delay="1200"/>
                                  </p:stCondLst>
                                  <p:childTnLst>
                                    <p:animScale>
                                      <p:cBhvr>
                                        <p:cTn id="100" dur="500" fill="hold"/>
                                        <p:tgtEl>
                                          <p:spTgt spid="156"/>
                                        </p:tgtEl>
                                      </p:cBhvr>
                                      <p:by x="0" y="0"/>
                                    </p:animScale>
                                  </p:childTnLst>
                                </p:cTn>
                              </p:par>
                              <p:par>
                                <p:cTn id="101" presetID="42" presetClass="path" presetSubtype="0" decel="100000" fill="hold" grpId="2" nodeType="withEffect">
                                  <p:stCondLst>
                                    <p:cond delay="1200"/>
                                  </p:stCondLst>
                                  <p:childTnLst>
                                    <p:animMotion origin="layout" path="M 0 -3.26373E-6 L -0.30202 0.06423 " pathEditMode="relative" rAng="0" ptsTypes="AA">
                                      <p:cBhvr>
                                        <p:cTn id="102" dur="500" fill="hold"/>
                                        <p:tgtEl>
                                          <p:spTgt spid="156"/>
                                        </p:tgtEl>
                                        <p:attrNameLst>
                                          <p:attrName>ppt_x</p:attrName>
                                          <p:attrName>ppt_y</p:attrName>
                                        </p:attrNameLst>
                                      </p:cBhvr>
                                      <p:rCtr x="-15101" y="3200"/>
                                    </p:animMotion>
                                  </p:childTnLst>
                                </p:cTn>
                              </p:par>
                              <p:par>
                                <p:cTn id="103" presetID="6" presetClass="emph" presetSubtype="0" decel="100000" fill="hold" grpId="1" nodeType="withEffect">
                                  <p:stCondLst>
                                    <p:cond delay="1300"/>
                                  </p:stCondLst>
                                  <p:childTnLst>
                                    <p:animScale>
                                      <p:cBhvr>
                                        <p:cTn id="104" dur="500" fill="hold"/>
                                        <p:tgtEl>
                                          <p:spTgt spid="157"/>
                                        </p:tgtEl>
                                      </p:cBhvr>
                                      <p:by x="0" y="0"/>
                                    </p:animScale>
                                  </p:childTnLst>
                                </p:cTn>
                              </p:par>
                              <p:par>
                                <p:cTn id="105" presetID="42" presetClass="path" presetSubtype="0" decel="100000" fill="hold" grpId="2" nodeType="withEffect">
                                  <p:stCondLst>
                                    <p:cond delay="1300"/>
                                  </p:stCondLst>
                                  <p:childTnLst>
                                    <p:animMotion origin="layout" path="M 2.10365E-6 -3.26373E-6 L 0.24355 0.06423 " pathEditMode="relative" rAng="0" ptsTypes="AA">
                                      <p:cBhvr>
                                        <p:cTn id="106" dur="500" fill="hold"/>
                                        <p:tgtEl>
                                          <p:spTgt spid="157"/>
                                        </p:tgtEl>
                                        <p:attrNameLst>
                                          <p:attrName>ppt_x</p:attrName>
                                          <p:attrName>ppt_y</p:attrName>
                                        </p:attrNameLst>
                                      </p:cBhvr>
                                      <p:rCtr x="12178" y="3200"/>
                                    </p:animMotion>
                                  </p:childTnLst>
                                </p:cTn>
                              </p:par>
                              <p:par>
                                <p:cTn id="107" presetID="6" presetClass="emph" presetSubtype="0" decel="100000" fill="hold" grpId="1" nodeType="withEffect">
                                  <p:stCondLst>
                                    <p:cond delay="1400"/>
                                  </p:stCondLst>
                                  <p:childTnLst>
                                    <p:animScale>
                                      <p:cBhvr>
                                        <p:cTn id="108" dur="500" fill="hold"/>
                                        <p:tgtEl>
                                          <p:spTgt spid="158"/>
                                        </p:tgtEl>
                                      </p:cBhvr>
                                      <p:by x="0" y="0"/>
                                    </p:animScale>
                                  </p:childTnLst>
                                </p:cTn>
                              </p:par>
                              <p:par>
                                <p:cTn id="109" presetID="42" presetClass="path" presetSubtype="0" decel="100000" fill="hold" grpId="2" nodeType="withEffect">
                                  <p:stCondLst>
                                    <p:cond delay="1400"/>
                                  </p:stCondLst>
                                  <p:childTnLst>
                                    <p:animMotion origin="layout" path="M -3.44141E-6 -3.26373E-6 L 0.17871 0.04857 " pathEditMode="relative" rAng="0" ptsTypes="AA">
                                      <p:cBhvr>
                                        <p:cTn id="110" dur="500" fill="hold"/>
                                        <p:tgtEl>
                                          <p:spTgt spid="158"/>
                                        </p:tgtEl>
                                        <p:attrNameLst>
                                          <p:attrName>ppt_x</p:attrName>
                                          <p:attrName>ppt_y</p:attrName>
                                        </p:attrNameLst>
                                      </p:cBhvr>
                                      <p:rCtr x="8935" y="2429"/>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2" nodeType="clickEffect">
                                  <p:stCondLst>
                                    <p:cond delay="0"/>
                                  </p:stCondLst>
                                  <p:childTnLst>
                                    <p:set>
                                      <p:cBhvr>
                                        <p:cTn id="114" dur="1" fill="hold">
                                          <p:stCondLst>
                                            <p:cond delay="499"/>
                                          </p:stCondLst>
                                        </p:cTn>
                                        <p:tgtEl>
                                          <p:spTgt spid="13"/>
                                        </p:tgtEl>
                                        <p:attrNameLst>
                                          <p:attrName>style.visibility</p:attrName>
                                        </p:attrNameLst>
                                      </p:cBhvr>
                                      <p:to>
                                        <p:strVal val="visible"/>
                                      </p:to>
                                    </p:set>
                                  </p:childTnLst>
                                </p:cTn>
                              </p:par>
                              <p:par>
                                <p:cTn id="115" presetID="6" presetClass="emph" presetSubtype="0" accel="100000" autoRev="1" fill="hold" grpId="0" nodeType="withEffect">
                                  <p:stCondLst>
                                    <p:cond delay="0"/>
                                  </p:stCondLst>
                                  <p:childTnLst>
                                    <p:animScale>
                                      <p:cBhvr>
                                        <p:cTn id="116" dur="500" fill="hold"/>
                                        <p:tgtEl>
                                          <p:spTgt spid="13"/>
                                        </p:tgtEl>
                                      </p:cBhvr>
                                      <p:by x="0" y="0"/>
                                    </p:animScale>
                                  </p:childTnLst>
                                </p:cTn>
                              </p:par>
                              <p:par>
                                <p:cTn id="117" presetID="42" presetClass="path" presetSubtype="0" accel="100000" decel="50000" autoRev="1" fill="hold" grpId="1" nodeType="withEffect">
                                  <p:stCondLst>
                                    <p:cond delay="0"/>
                                  </p:stCondLst>
                                  <p:childTnLst>
                                    <p:animMotion origin="layout" path="M 0 -3.84476E-6 L -0.16748 -0.22968 " pathEditMode="relative" rAng="0" ptsTypes="AA">
                                      <p:cBhvr>
                                        <p:cTn id="118" dur="500" fill="hold"/>
                                        <p:tgtEl>
                                          <p:spTgt spid="13"/>
                                        </p:tgtEl>
                                        <p:attrNameLst>
                                          <p:attrName>ppt_x</p:attrName>
                                          <p:attrName>ppt_y</p:attrName>
                                        </p:attrNameLst>
                                      </p:cBhvr>
                                      <p:rCtr x="-8374" y="-11484"/>
                                    </p:animMotion>
                                  </p:childTnLst>
                                </p:cTn>
                              </p:par>
                              <p:par>
                                <p:cTn id="119" presetID="10" presetClass="entr" presetSubtype="0" fill="hold" nodeType="withEffect">
                                  <p:stCondLst>
                                    <p:cond delay="70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2" grpId="1" animBg="1"/>
      <p:bldP spid="142" grpId="2" animBg="1"/>
      <p:bldP spid="143" grpId="0" animBg="1"/>
      <p:bldP spid="143" grpId="1" animBg="1"/>
      <p:bldP spid="143"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1" grpId="0" animBg="1"/>
      <p:bldP spid="151" grpId="1" animBg="1"/>
      <p:bldP spid="151" grpId="2" animBg="1"/>
      <p:bldP spid="152" grpId="0" animBg="1"/>
      <p:bldP spid="152" grpId="1" animBg="1"/>
      <p:bldP spid="152" grpId="2" animBg="1"/>
      <p:bldP spid="154" grpId="0" animBg="1"/>
      <p:bldP spid="154" grpId="1" animBg="1"/>
      <p:bldP spid="154" grpId="2" animBg="1"/>
      <p:bldP spid="155" grpId="0" animBg="1"/>
      <p:bldP spid="155" grpId="1" animBg="1"/>
      <p:bldP spid="155" grpId="2" animBg="1"/>
      <p:bldP spid="156" grpId="0" animBg="1"/>
      <p:bldP spid="156" grpId="1" animBg="1"/>
      <p:bldP spid="156" grpId="2" animBg="1"/>
      <p:bldP spid="157" grpId="0" animBg="1"/>
      <p:bldP spid="157" grpId="1" animBg="1"/>
      <p:bldP spid="157" grpId="2" animBg="1"/>
      <p:bldP spid="158" grpId="0" animBg="1"/>
      <p:bldP spid="158" grpId="1" animBg="1"/>
      <p:bldP spid="158" grpId="2" animBg="1"/>
      <p:bldP spid="13" grpId="0" animBg="1"/>
      <p:bldP spid="13" grpId="1" animBg="1"/>
      <p:bldP spid="13"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2.xml><?xml version="1.0" encoding="utf-8"?>
<p:tagLst xmlns:a="http://schemas.openxmlformats.org/drawingml/2006/main" xmlns:r="http://schemas.openxmlformats.org/officeDocument/2006/relationships" xmlns:p="http://schemas.openxmlformats.org/presentationml/2006/main">
  <p:tag name="TIMING" val="|24.1|2.5|3|2.1|12.7|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Con">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Con" id="{A7429B72-578D-49D1-8456-F1E20245C180}" vid="{227B2DA3-1B1D-4A49-AA37-F2D504A9EFB4}"/>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5-30711_TR22_ILL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0E5BC6-9FD5-4E18-9160-96A5898B37F7}" vid="{9ED73B22-1410-4A8C-8D26-F3B26235226C}"/>
    </a:ext>
  </a:extLst>
</a:theme>
</file>

<file path=ppt/theme/theme6.xml><?xml version="1.0" encoding="utf-8"?>
<a:theme xmlns:a="http://schemas.openxmlformats.org/drawingml/2006/main" name="Microsoft_IT_Access_Strategy_16x9_Internal">
  <a:themeElements>
    <a:clrScheme name="Custom 326">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752</TotalTime>
  <Words>7822</Words>
  <Application>Microsoft Office PowerPoint</Application>
  <PresentationFormat>Widescreen</PresentationFormat>
  <Paragraphs>873</Paragraphs>
  <Slides>82</Slides>
  <Notes>12</Notes>
  <HiddenSlides>1</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82</vt:i4>
      </vt:variant>
    </vt:vector>
  </HeadingPairs>
  <TitlesOfParts>
    <vt:vector size="109" baseType="lpstr">
      <vt:lpstr>ＭＳ Ｐゴシック</vt:lpstr>
      <vt:lpstr>Arial</vt:lpstr>
      <vt:lpstr>Arial Unicode MS</vt:lpstr>
      <vt:lpstr>Avenir LT Pro 45 Book</vt:lpstr>
      <vt:lpstr>Calibri</vt:lpstr>
      <vt:lpstr>Calibri Light</vt:lpstr>
      <vt:lpstr>Consolas</vt:lpstr>
      <vt:lpstr>等线</vt:lpstr>
      <vt:lpstr>Segoe Pro</vt:lpstr>
      <vt:lpstr>Segoe Pro Light</vt:lpstr>
      <vt:lpstr>Segoe UI</vt:lpstr>
      <vt:lpstr>Segoe UI Light</vt:lpstr>
      <vt:lpstr>Segoe UI Semibold</vt:lpstr>
      <vt:lpstr>Segoe UI Semilight</vt:lpstr>
      <vt:lpstr>Times New Roman</vt:lpstr>
      <vt:lpstr>Wingdings</vt:lpstr>
      <vt:lpstr>Office Theme</vt:lpstr>
      <vt:lpstr>2_AzureCon</vt:lpstr>
      <vt:lpstr>1_COLOR TEMPLATE</vt:lpstr>
      <vt:lpstr>1_5-30629_Build_Template_DARK BLUE</vt:lpstr>
      <vt:lpstr>5-30711_TR22_ILL_Template</vt:lpstr>
      <vt:lpstr>Microsoft_IT_Access_Strategy_16x9_Internal</vt:lpstr>
      <vt:lpstr>9_Azure_PPT_template 1</vt:lpstr>
      <vt:lpstr>2_Server and Cloud 2013</vt:lpstr>
      <vt:lpstr>15_Azure_PPT_template 1</vt:lpstr>
      <vt:lpstr>Windows Azure</vt:lpstr>
      <vt:lpstr>Server and Cloud 2013</vt:lpstr>
      <vt:lpstr>Azure Service Fabric Container Services  High Availability Services </vt:lpstr>
      <vt:lpstr>Contents</vt:lpstr>
      <vt:lpstr>Decision Tree</vt:lpstr>
      <vt:lpstr>Application Guidance</vt:lpstr>
      <vt:lpstr>Services map</vt:lpstr>
      <vt:lpstr>Containers and virtual machines Deployment options suited to many scenarios</vt:lpstr>
      <vt:lpstr>PowerPoint Presentation</vt:lpstr>
      <vt:lpstr>Docker integration Joint strategic investments to drive containers forward</vt:lpstr>
      <vt:lpstr>Orchestration Solutions Orchestration Management</vt:lpstr>
      <vt:lpstr>PowerPoint Presentation</vt:lpstr>
      <vt:lpstr>Azure Container Service</vt:lpstr>
      <vt:lpstr>Azure Container Service – FAQ</vt:lpstr>
      <vt:lpstr>ACS: how to create</vt:lpstr>
      <vt:lpstr>ACS: how to create</vt:lpstr>
      <vt:lpstr>ACS: how to create</vt:lpstr>
      <vt:lpstr>ACS: how to create</vt:lpstr>
      <vt:lpstr>ACS: connect to cluster – create SSH tunnel</vt:lpstr>
      <vt:lpstr>ACS: open DC/OS tunnel</vt:lpstr>
      <vt:lpstr>Azure Container Service:DC/OS (Apache Mesos )</vt:lpstr>
      <vt:lpstr>Azure Container Service:DC/OS (Apache Mesos )</vt:lpstr>
      <vt:lpstr>ACS:DC/OS with Marathon</vt:lpstr>
      <vt:lpstr>ACS: open Docker Swarm</vt:lpstr>
      <vt:lpstr>Azure Container Service:Docker Swarm</vt:lpstr>
      <vt:lpstr>Azure Container Services</vt:lpstr>
      <vt:lpstr>Hyper-V Containers</vt:lpstr>
      <vt:lpstr>Windows Server and Hyper-V Containers</vt:lpstr>
      <vt:lpstr>Service Fabric Overview</vt:lpstr>
      <vt:lpstr>What can you build with Service Fabric?</vt:lpstr>
      <vt:lpstr>Stateless Services Pattern</vt:lpstr>
      <vt:lpstr>Stateful Services Pattern Simplify design, reduce latency</vt:lpstr>
      <vt:lpstr>Example Cloud Services Built On Service Fabric</vt:lpstr>
      <vt:lpstr>Service Fabric Roadmap</vt:lpstr>
      <vt:lpstr>Service Fabric Roadmap</vt:lpstr>
      <vt:lpstr>Service Fabric: node types</vt:lpstr>
      <vt:lpstr>Service Fabric</vt:lpstr>
      <vt:lpstr>Service Fabric</vt:lpstr>
      <vt:lpstr>Service Fabric</vt:lpstr>
      <vt:lpstr>Service Fabric: inside of node</vt:lpstr>
      <vt:lpstr>Service Fabric: system services</vt:lpstr>
      <vt:lpstr>Service Fabric: health status</vt:lpstr>
      <vt:lpstr>Service Fabric: health policies</vt:lpstr>
      <vt:lpstr>Service Fabric: health policies</vt:lpstr>
      <vt:lpstr>Service Fabric: health states</vt:lpstr>
      <vt:lpstr>Service Fabric: health status</vt:lpstr>
      <vt:lpstr>Service Fabric: event monitoring on node</vt:lpstr>
      <vt:lpstr>Service Fabric: reliable actors</vt:lpstr>
      <vt:lpstr>Service Fabric: reliable services</vt:lpstr>
      <vt:lpstr>Service Fabric: reliable services</vt:lpstr>
      <vt:lpstr>Service Fabric: application concepts</vt:lpstr>
      <vt:lpstr>Service Fabric: application concepts</vt:lpstr>
      <vt:lpstr>Service Fabric: application concepts</vt:lpstr>
      <vt:lpstr>Service Fabric: application concepts</vt:lpstr>
      <vt:lpstr>Service Fabric: application concepts</vt:lpstr>
      <vt:lpstr>Service Farbic cluster</vt:lpstr>
      <vt:lpstr>Service Fabric APIs</vt:lpstr>
      <vt:lpstr>Service Farbic: Application design</vt:lpstr>
      <vt:lpstr>Service fabric: connecting from outside</vt:lpstr>
      <vt:lpstr>Service development</vt:lpstr>
      <vt:lpstr>Service Fabric: Future</vt:lpstr>
      <vt:lpstr>Azure Batch</vt:lpstr>
      <vt:lpstr>Azure Batch: how it works</vt:lpstr>
      <vt:lpstr>Azure Batch: how it works</vt:lpstr>
      <vt:lpstr>VM Scale Sets</vt:lpstr>
      <vt:lpstr>Scale Sets scenarios</vt:lpstr>
      <vt:lpstr>Scale Sets scenarios</vt:lpstr>
      <vt:lpstr>Scale Sets performance topics</vt:lpstr>
      <vt:lpstr>High availability services</vt:lpstr>
      <vt:lpstr>High availability services</vt:lpstr>
      <vt:lpstr>Azure DNS</vt:lpstr>
      <vt:lpstr>Azure Traffic Manager</vt:lpstr>
      <vt:lpstr>Azure Traffic Manager</vt:lpstr>
      <vt:lpstr>Azure Traffic Manager: priority routing</vt:lpstr>
      <vt:lpstr>Azure Traffic Manager: weigthed routing</vt:lpstr>
      <vt:lpstr>Azure Traffic Manager: performance routing</vt:lpstr>
      <vt:lpstr>Azure Traffic Manager: example</vt:lpstr>
      <vt:lpstr>Azure Load Balancer</vt:lpstr>
      <vt:lpstr>Azure Load Balancer features</vt:lpstr>
      <vt:lpstr>Azure Application Gateway</vt:lpstr>
      <vt:lpstr>Azure Application Gateway</vt:lpstr>
      <vt:lpstr>Application Gateway vs Load Balancer</vt:lpstr>
      <vt:lpstr>Compute High Availability:Managed Disks</vt:lpstr>
      <vt:lpstr>Cool Storage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ESET  Azure workshop</dc:title>
  <dc:creator>Alexey Bokov</dc:creator>
  <cp:lastModifiedBy>Alexey Bokov</cp:lastModifiedBy>
  <cp:revision>69</cp:revision>
  <dcterms:created xsi:type="dcterms:W3CDTF">2016-09-06T11:18:05Z</dcterms:created>
  <dcterms:modified xsi:type="dcterms:W3CDTF">2016-09-15T09:57:40Z</dcterms:modified>
</cp:coreProperties>
</file>